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slideMasters/slideMaster26.xml" ContentType="application/vnd.openxmlformats-officedocument.presentationml.slideMaster+xml"/>
  <Override PartName="/ppt/slides/slide26.xml" ContentType="application/vnd.openxmlformats-officedocument.presentationml.slide+xml"/>
  <Override PartName="/ppt/slideMasters/slideMaster27.xml" ContentType="application/vnd.openxmlformats-officedocument.presentationml.slideMaster+xml"/>
  <Override PartName="/ppt/slides/slide27.xml" ContentType="application/vnd.openxmlformats-officedocument.presentationml.slide+xml"/>
  <Override PartName="/ppt/slideMasters/slideMaster28.xml" ContentType="application/vnd.openxmlformats-officedocument.presentationml.slideMaster+xml"/>
  <Override PartName="/ppt/slides/slide28.xml" ContentType="application/vnd.openxmlformats-officedocument.presentationml.slide+xml"/>
  <Override PartName="/ppt/slideMasters/slideMaster29.xml" ContentType="application/vnd.openxmlformats-officedocument.presentationml.slideMaster+xml"/>
  <Override PartName="/ppt/slides/slide29.xml" ContentType="application/vnd.openxmlformats-officedocument.presentationml.slide+xml"/>
  <Override PartName="/ppt/slideMasters/slideMaster30.xml" ContentType="application/vnd.openxmlformats-officedocument.presentationml.slideMaster+xml"/>
  <Override PartName="/ppt/slides/slide30.xml" ContentType="application/vnd.openxmlformats-officedocument.presentationml.slide+xml"/>
  <Override PartName="/ppt/slideMasters/slideMaster31.xml" ContentType="application/vnd.openxmlformats-officedocument.presentationml.slideMaster+xml"/>
  <Override PartName="/ppt/slides/slide31.xml" ContentType="application/vnd.openxmlformats-officedocument.presentationml.slide+xml"/>
  <Override PartName="/ppt/slideMasters/slideMaster32.xml" ContentType="application/vnd.openxmlformats-officedocument.presentationml.slideMaster+xml"/>
  <Override PartName="/ppt/slides/slide32.xml" ContentType="application/vnd.openxmlformats-officedocument.presentationml.slide+xml"/>
  <Override PartName="/ppt/slideMasters/slideMaster33.xml" ContentType="application/vnd.openxmlformats-officedocument.presentationml.slideMaster+xml"/>
  <Override PartName="/ppt/slides/slide3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Lst>
  <p:notesMasterIdLst>
    <p:notesMasterId r:id="rId35"/>
  </p:notesMasterIdLst>
  <p:sldSz cx="9144000" cy="5143500"/>
  <p:notesSz cx="5143500" cy="9144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notesMaster" Target="notesMasters/notesMaster1.xml"/><Relationship Id="rId36" Type="http://schemas.openxmlformats.org/officeDocument/2006/relationships/presProps" Target="presProps.xml"/><Relationship Id="rId37" Type="http://schemas.openxmlformats.org/officeDocument/2006/relationships/viewProps" Target="viewProps.xml"/><Relationship Id="rId38" Type="http://schemas.openxmlformats.org/officeDocument/2006/relationships/theme" Target="theme/theme1.xml"/><Relationship Id="rId39"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xml"/>
		</Relationships>
</file>

<file path=ppt/notesSlides/_rels/notesSlide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xml"/>
		</Relationships>
</file>

<file path=ppt/notesSlides/_rels/notesSlide2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8.xml"/>
		</Relationships>
</file>

<file path=ppt/notesSlides/_rels/notesSlide2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9.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3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0.xml"/>
		</Relationships>
</file>

<file path=ppt/notesSlides/_rels/notesSlide3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1.xml"/>
		</Relationships>
</file>

<file path=ppt/notesSlides/_rels/notesSlide3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2.xml"/>
		</Relationships>
</file>

<file path=ppt/notesSlides/_rels/notesSlide3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slideLayout" Target="../slideLayouts/slideLayout1.xml"/><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image" Target="../media/image-10-2.png"/><Relationship Id="rId3" Type="http://schemas.openxmlformats.org/officeDocument/2006/relationships/slideLayout" Target="../slideLayouts/slideLayout1.xml"/><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image-11-1.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image-12-1.png"/><Relationship Id="rId2" Type="http://schemas.openxmlformats.org/officeDocument/2006/relationships/image" Target="../media/image-12-2.png"/><Relationship Id="rId3" Type="http://schemas.openxmlformats.org/officeDocument/2006/relationships/slideLayout" Target="../slideLayouts/slideLayout1.xml"/><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image-13-1.pn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image-14-1.png"/><Relationship Id="rId2" Type="http://schemas.openxmlformats.org/officeDocument/2006/relationships/slideLayout" Target="../slideLayouts/slideLayout1.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image-15-1.png"/><Relationship Id="rId2" Type="http://schemas.openxmlformats.org/officeDocument/2006/relationships/slideLayout" Target="../slideLayouts/slideLayout1.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image-16-1.png"/><Relationship Id="rId2" Type="http://schemas.openxmlformats.org/officeDocument/2006/relationships/image" Target="../media/image-16-2.png"/><Relationship Id="rId3" Type="http://schemas.openxmlformats.org/officeDocument/2006/relationships/slideLayout" Target="../slideLayouts/slideLayout1.xml"/><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image-17-1.png"/><Relationship Id="rId2" Type="http://schemas.openxmlformats.org/officeDocument/2006/relationships/slideLayout" Target="../slideLayouts/slideLayout1.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image-18-1.png"/><Relationship Id="rId2" Type="http://schemas.openxmlformats.org/officeDocument/2006/relationships/image" Target="../media/image-18-2.png"/><Relationship Id="rId3" Type="http://schemas.openxmlformats.org/officeDocument/2006/relationships/slideLayout" Target="../slideLayouts/slideLayout1.xml"/><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image-19-1.png"/><Relationship Id="rId2" Type="http://schemas.openxmlformats.org/officeDocument/2006/relationships/slideLayout" Target="../slideLayouts/slideLayout1.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slideLayout" Target="../slideLayouts/slideLayout1.xml"/><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image-20-1.png"/><Relationship Id="rId2" Type="http://schemas.openxmlformats.org/officeDocument/2006/relationships/slideLayout" Target="../slideLayouts/slideLayout1.xml"/><Relationship Id="rId3"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image-21-1.png"/><Relationship Id="rId2" Type="http://schemas.openxmlformats.org/officeDocument/2006/relationships/image" Target="../media/image-21-2.png"/><Relationship Id="rId3" Type="http://schemas.openxmlformats.org/officeDocument/2006/relationships/slideLayout" Target="../slideLayouts/slideLayout1.xml"/><Relationship Id="rId4"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image-22-1.png"/><Relationship Id="rId2" Type="http://schemas.openxmlformats.org/officeDocument/2006/relationships/image" Target="../media/image-22-2.png"/><Relationship Id="rId3" Type="http://schemas.openxmlformats.org/officeDocument/2006/relationships/image" Target="../media/image-22-3.png"/><Relationship Id="rId4" Type="http://schemas.openxmlformats.org/officeDocument/2006/relationships/slideLayout" Target="../slideLayouts/slideLayout1.xml"/><Relationship Id="rId5"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image" Target="../media/image-23-1.png"/><Relationship Id="rId2" Type="http://schemas.openxmlformats.org/officeDocument/2006/relationships/slideLayout" Target="../slideLayouts/slideLayout1.xml"/><Relationship Id="rId3"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image" Target="../media/image-24-1.png"/><Relationship Id="rId2" Type="http://schemas.openxmlformats.org/officeDocument/2006/relationships/image" Target="../media/image-24-2.png"/><Relationship Id="rId3" Type="http://schemas.openxmlformats.org/officeDocument/2006/relationships/slideLayout" Target="../slideLayouts/slideLayout1.xml"/><Relationship Id="rId4"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image" Target="../media/image-25-1.png"/><Relationship Id="rId2" Type="http://schemas.openxmlformats.org/officeDocument/2006/relationships/image" Target="../media/image-25-2.png"/><Relationship Id="rId3" Type="http://schemas.openxmlformats.org/officeDocument/2006/relationships/slideLayout" Target="../slideLayouts/slideLayout1.xml"/><Relationship Id="rId4"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image" Target="../media/image-26-1.png"/><Relationship Id="rId2" Type="http://schemas.openxmlformats.org/officeDocument/2006/relationships/image" Target="../media/image-26-2.png"/><Relationship Id="rId3" Type="http://schemas.openxmlformats.org/officeDocument/2006/relationships/slideLayout" Target="../slideLayouts/slideLayout1.xml"/><Relationship Id="rId4"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image" Target="../media/image-27-1.png"/><Relationship Id="rId2" Type="http://schemas.openxmlformats.org/officeDocument/2006/relationships/image" Target="../media/image-27-2.png"/><Relationship Id="rId3" Type="http://schemas.openxmlformats.org/officeDocument/2006/relationships/slideLayout" Target="../slideLayouts/slideLayout1.xml"/><Relationship Id="rId4"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image" Target="../media/image-28-1.png"/><Relationship Id="rId2" Type="http://schemas.openxmlformats.org/officeDocument/2006/relationships/image" Target="../media/image-28-2.png"/><Relationship Id="rId3" Type="http://schemas.openxmlformats.org/officeDocument/2006/relationships/slideLayout" Target="../slideLayouts/slideLayout1.xml"/><Relationship Id="rId4"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image" Target="../media/image-29-1.png"/><Relationship Id="rId2" Type="http://schemas.openxmlformats.org/officeDocument/2006/relationships/slideLayout" Target="../slideLayouts/slideLayout1.xml"/><Relationship Id="rId3"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slideLayout" Target="../slideLayouts/slideLayout1.xml"/><Relationship Id="rId4"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image" Target="../media/image-30-1.png"/><Relationship Id="rId2" Type="http://schemas.openxmlformats.org/officeDocument/2006/relationships/slideLayout" Target="../slideLayouts/slideLayout1.xml"/><Relationship Id="rId3"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image" Target="../media/image-31-1.png"/><Relationship Id="rId2" Type="http://schemas.openxmlformats.org/officeDocument/2006/relationships/slideLayout" Target="../slideLayouts/slideLayout1.xml"/><Relationship Id="rId3"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image" Target="../media/image-32-1.png"/><Relationship Id="rId2" Type="http://schemas.openxmlformats.org/officeDocument/2006/relationships/slideLayout" Target="../slideLayouts/slideLayout1.xml"/><Relationship Id="rId3"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image" Target="../media/image-33-1.png"/><Relationship Id="rId2" Type="http://schemas.openxmlformats.org/officeDocument/2006/relationships/slideLayout" Target="../slideLayouts/slideLayout1.xml"/><Relationship Id="rId3" Type="http://schemas.openxmlformats.org/officeDocument/2006/relationships/notesSlide" Target="../notesSlides/notesSlide3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slideLayout" Target="../slideLayouts/slideLayout1.xml"/><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slideLayout" Target="../slideLayouts/slideLayout1.xml"/><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slideLayout" Target="../slideLayouts/slideLayout1.xml"/><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slideLayout" Target="../slideLayouts/slideLayout1.xml"/><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9144000" cy="5149081"/>
          </a:xfrm>
          <a:prstGeom prst="rect">
            <a:avLst/>
          </a:prstGeom>
        </p:spPr>
      </p:pic>
      <p:sp>
        <p:nvSpPr>
          <p:cNvPr id="3" name="Text 0"/>
          <p:cNvSpPr/>
          <p:nvPr/>
        </p:nvSpPr>
        <p:spPr>
          <a:xfrm>
            <a:off x="457200" y="457200"/>
            <a:ext cx="3943350" cy="2194471"/>
          </a:xfrm>
          <a:prstGeom prst="rect">
            <a:avLst/>
          </a:prstGeom>
          <a:noFill/>
          <a:ln/>
        </p:spPr>
        <p:txBody>
          <a:bodyPr wrap="square" lIns="0" tIns="0" rIns="0" bIns="0" rtlCol="0" anchor="t">
            <a:spAutoFit/>
          </a:bodyPr>
          <a:lstStyle/>
          <a:p>
            <a:pPr algn="l" indent="0" marL="0">
              <a:lnSpc>
                <a:spcPts val="4300"/>
              </a:lnSpc>
              <a:buNone/>
            </a:pPr>
            <a:r>
              <a:rPr lang="en-US" sz="3294" b="1" dirty="0">
                <a:solidFill>
                  <a:srgbClr val="1A4D2E"/>
                </a:solidFill>
              </a:rPr>
              <a:t>AI: The Great Illuminator or The Great Imitator?</a:t>
            </a:r>
            <a:endParaRPr lang="en-US" sz="3294" dirty="0"/>
          </a:p>
        </p:txBody>
      </p:sp>
      <p:sp>
        <p:nvSpPr>
          <p:cNvPr id="4" name="Text 1"/>
          <p:cNvSpPr/>
          <p:nvPr/>
        </p:nvSpPr>
        <p:spPr>
          <a:xfrm>
            <a:off x="457200" y="2823121"/>
            <a:ext cx="3943350" cy="640035"/>
          </a:xfrm>
          <a:prstGeom prst="rect">
            <a:avLst/>
          </a:prstGeom>
          <a:noFill/>
          <a:ln/>
        </p:spPr>
        <p:txBody>
          <a:bodyPr wrap="square" lIns="0" tIns="0" rIns="0" bIns="0" rtlCol="0" anchor="t">
            <a:spAutoFit/>
          </a:bodyPr>
          <a:lstStyle/>
          <a:p>
            <a:pPr algn="l" indent="0" marL="0">
              <a:lnSpc>
                <a:spcPts val="2500"/>
              </a:lnSpc>
              <a:buNone/>
            </a:pPr>
            <a:r>
              <a:rPr lang="en-US" sz="1704" dirty="0">
                <a:solidFill>
                  <a:srgbClr val="4A7C9C"/>
                </a:solidFill>
              </a:rPr>
              <a:t>A Practical Guide to the Hype, the Hazards, and the Hands-On Reality</a:t>
            </a:r>
            <a:endParaRPr lang="en-US" sz="1704" dirty="0"/>
          </a:p>
        </p:txBody>
      </p:sp>
      <p:sp>
        <p:nvSpPr>
          <p:cNvPr id="5" name="Text 2"/>
          <p:cNvSpPr/>
          <p:nvPr/>
        </p:nvSpPr>
        <p:spPr>
          <a:xfrm>
            <a:off x="457200" y="3934644"/>
            <a:ext cx="3943350" cy="200025"/>
          </a:xfrm>
          <a:prstGeom prst="rect">
            <a:avLst/>
          </a:prstGeom>
          <a:noFill/>
          <a:ln/>
        </p:spPr>
        <p:txBody>
          <a:bodyPr wrap="none" lIns="0" tIns="0" rIns="0" bIns="0" rtlCol="0" anchor="t">
            <a:spAutoFit/>
          </a:bodyPr>
          <a:lstStyle/>
          <a:p>
            <a:pPr algn="l" indent="0" marL="0">
              <a:lnSpc>
                <a:spcPts val="1600"/>
              </a:lnSpc>
              <a:buNone/>
            </a:pPr>
            <a:r>
              <a:rPr lang="en-US" sz="987" b="1" dirty="0">
                <a:solidFill>
                  <a:srgbClr val="2C3E50"/>
                </a:solidFill>
              </a:rPr>
              <a:t>Presenter: Moez Ben-Azzouz</a:t>
            </a:r>
            <a:endParaRPr lang="en-US" sz="987" dirty="0"/>
          </a:p>
        </p:txBody>
      </p:sp>
      <p:sp>
        <p:nvSpPr>
          <p:cNvPr id="6" name="Text 3"/>
          <p:cNvSpPr/>
          <p:nvPr/>
        </p:nvSpPr>
        <p:spPr>
          <a:xfrm>
            <a:off x="457200" y="4248969"/>
            <a:ext cx="3943350" cy="214313"/>
          </a:xfrm>
          <a:prstGeom prst="rect">
            <a:avLst/>
          </a:prstGeom>
          <a:noFill/>
          <a:ln/>
        </p:spPr>
        <p:txBody>
          <a:bodyPr wrap="none" lIns="0" tIns="0" rIns="0" bIns="0" rtlCol="0" anchor="t">
            <a:spAutoFit/>
          </a:bodyPr>
          <a:lstStyle/>
          <a:p>
            <a:pPr algn="l" indent="0" marL="0">
              <a:lnSpc>
                <a:spcPts val="1700"/>
              </a:lnSpc>
              <a:buNone/>
            </a:pPr>
            <a:r>
              <a:rPr lang="en-US" sz="987" b="1" dirty="0">
                <a:solidFill>
                  <a:srgbClr val="2C3E50"/>
                </a:solidFill>
              </a:rPr>
              <a:t>A Research-Based Presentation for Educators</a:t>
            </a:r>
            <a:endParaRPr lang="en-US" sz="987" dirty="0"/>
          </a:p>
        </p:txBody>
      </p:sp>
      <p:sp>
        <p:nvSpPr>
          <p:cNvPr id="7" name="Text 4"/>
          <p:cNvSpPr/>
          <p:nvPr/>
        </p:nvSpPr>
        <p:spPr>
          <a:xfrm>
            <a:off x="457200" y="4520431"/>
            <a:ext cx="3943350" cy="171450"/>
          </a:xfrm>
          <a:prstGeom prst="rect">
            <a:avLst/>
          </a:prstGeom>
          <a:noFill/>
          <a:ln/>
        </p:spPr>
        <p:txBody>
          <a:bodyPr wrap="none" lIns="0" tIns="0" rIns="0" bIns="0" rtlCol="0" anchor="t">
            <a:spAutoFit/>
          </a:bodyPr>
          <a:lstStyle/>
          <a:p>
            <a:pPr algn="l" indent="0" marL="0">
              <a:lnSpc>
                <a:spcPts val="1400"/>
              </a:lnSpc>
              <a:buNone/>
            </a:pPr>
            <a:r>
              <a:rPr lang="en-US" sz="834" dirty="0">
                <a:solidFill>
                  <a:srgbClr val="4B5563"/>
                </a:solidFill>
              </a:rPr>
              <a:t>Duration: 55-60 minutes</a:t>
            </a:r>
            <a:endParaRPr lang="en-US" sz="834" dirty="0"/>
          </a:p>
        </p:txBody>
      </p:sp>
      <p:pic>
        <p:nvPicPr>
          <p:cNvPr id="8" name="Image 1" descr="preencoded.png">    </p:cNvPr>
          <p:cNvPicPr>
            <a:picLocks noChangeAspect="1"/>
          </p:cNvPicPr>
          <p:nvPr/>
        </p:nvPicPr>
        <p:blipFill>
          <a:blip r:embed="rId2"/>
          <a:stretch>
            <a:fillRect/>
          </a:stretch>
        </p:blipFill>
        <p:spPr>
          <a:xfrm>
            <a:off x="4743450" y="1260091"/>
            <a:ext cx="3943350" cy="26289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9144000" cy="6197845"/>
          </a:xfrm>
          <a:prstGeom prst="rect">
            <a:avLst/>
          </a:prstGeom>
        </p:spPr>
      </p:pic>
      <p:sp>
        <p:nvSpPr>
          <p:cNvPr id="3" name="Shape 0"/>
          <p:cNvSpPr/>
          <p:nvPr/>
        </p:nvSpPr>
        <p:spPr>
          <a:xfrm>
            <a:off x="571500" y="321469"/>
            <a:ext cx="8001000" cy="892969"/>
          </a:xfrm>
          <a:prstGeom prst="rect">
            <a:avLst/>
          </a:prstGeom>
          <a:solidFill>
            <a:srgbClr val="000000">
              <a:alpha val="0"/>
            </a:srgbClr>
          </a:solidFill>
          <a:ln/>
        </p:spPr>
      </p:sp>
      <p:sp>
        <p:nvSpPr>
          <p:cNvPr id="4" name="Shape 1"/>
          <p:cNvSpPr/>
          <p:nvPr/>
        </p:nvSpPr>
        <p:spPr>
          <a:xfrm>
            <a:off x="571500" y="1193006"/>
            <a:ext cx="8001000" cy="21431"/>
          </a:xfrm>
          <a:prstGeom prst="rect">
            <a:avLst/>
          </a:prstGeom>
          <a:solidFill>
            <a:srgbClr val="1A4D2E"/>
          </a:solidFill>
          <a:ln/>
        </p:spPr>
      </p:sp>
      <p:sp>
        <p:nvSpPr>
          <p:cNvPr id="5" name="Text 2"/>
          <p:cNvSpPr/>
          <p:nvPr/>
        </p:nvSpPr>
        <p:spPr>
          <a:xfrm>
            <a:off x="571500" y="321469"/>
            <a:ext cx="8001000" cy="892969"/>
          </a:xfrm>
          <a:prstGeom prst="rect">
            <a:avLst/>
          </a:prstGeom>
          <a:noFill/>
          <a:ln/>
        </p:spPr>
        <p:txBody>
          <a:bodyPr wrap="square" lIns="0" tIns="0" rIns="0" bIns="119126" rtlCol="0" anchor="t">
            <a:spAutoFit/>
          </a:bodyPr>
          <a:lstStyle/>
          <a:p>
            <a:pPr algn="l" indent="0" marL="0">
              <a:lnSpc>
                <a:spcPts val="3000"/>
              </a:lnSpc>
              <a:buNone/>
            </a:pPr>
            <a:r>
              <a:rPr lang="en-US" sz="1808" b="1" dirty="0">
                <a:solidFill>
                  <a:srgbClr val="1A4D2E"/>
                </a:solidFill>
              </a:rPr>
              <a:t>Delegating Thinking to AI Physically Changes Our Brains and Reduces Cognitive Abilities</a:t>
            </a:r>
            <a:endParaRPr lang="en-US" sz="1808" dirty="0"/>
          </a:p>
        </p:txBody>
      </p:sp>
      <p:pic>
        <p:nvPicPr>
          <p:cNvPr id="6" name="Image 1" descr="preencoded.png">    </p:cNvPr>
          <p:cNvPicPr>
            <a:picLocks noChangeAspect="1"/>
          </p:cNvPicPr>
          <p:nvPr/>
        </p:nvPicPr>
        <p:blipFill>
          <a:blip r:embed="rId2"/>
          <a:stretch>
            <a:fillRect/>
          </a:stretch>
        </p:blipFill>
        <p:spPr>
          <a:xfrm>
            <a:off x="3586832" y="1335881"/>
            <a:ext cx="1970308" cy="1142972"/>
          </a:xfrm>
          <a:prstGeom prst="rect">
            <a:avLst/>
          </a:prstGeom>
        </p:spPr>
      </p:pic>
      <p:sp>
        <p:nvSpPr>
          <p:cNvPr id="7" name="Text 3"/>
          <p:cNvSpPr/>
          <p:nvPr/>
        </p:nvSpPr>
        <p:spPr>
          <a:xfrm>
            <a:off x="571500" y="2593153"/>
            <a:ext cx="3914775" cy="214313"/>
          </a:xfrm>
          <a:prstGeom prst="rect">
            <a:avLst/>
          </a:prstGeom>
          <a:noFill/>
          <a:ln/>
        </p:spPr>
        <p:txBody>
          <a:bodyPr wrap="none" lIns="0" tIns="0" rIns="0" bIns="0" rtlCol="0" anchor="t">
            <a:spAutoFit/>
          </a:bodyPr>
          <a:lstStyle/>
          <a:p>
            <a:pPr algn="l" indent="0" marL="0">
              <a:lnSpc>
                <a:spcPts val="1700"/>
              </a:lnSpc>
              <a:buNone/>
            </a:pPr>
            <a:r>
              <a:rPr lang="en-US" sz="987" b="1" dirty="0">
                <a:solidFill>
                  <a:srgbClr val="4A7C9C"/>
                </a:solidFill>
              </a:rPr>
              <a:t>The Neuroscience</a:t>
            </a:r>
            <a:endParaRPr lang="en-US" sz="987" dirty="0"/>
          </a:p>
        </p:txBody>
      </p:sp>
      <p:sp>
        <p:nvSpPr>
          <p:cNvPr id="8" name="Text 4"/>
          <p:cNvSpPr/>
          <p:nvPr/>
        </p:nvSpPr>
        <p:spPr>
          <a:xfrm>
            <a:off x="571500" y="2878903"/>
            <a:ext cx="3914775" cy="874328"/>
          </a:xfrm>
          <a:prstGeom prst="rect">
            <a:avLst/>
          </a:prstGeom>
          <a:noFill/>
          <a:ln/>
        </p:spPr>
        <p:txBody>
          <a:bodyPr wrap="square" lIns="0" tIns="0" rIns="0" bIns="0" rtlCol="0" anchor="t">
            <a:spAutoFit/>
          </a:bodyPr>
          <a:lstStyle/>
          <a:p>
            <a:pPr algn="l" indent="0" marL="0">
              <a:lnSpc>
                <a:spcPts val="1700"/>
              </a:lnSpc>
              <a:buNone/>
            </a:pPr>
            <a:r>
              <a:rPr lang="en-US" sz="942" dirty="0">
                <a:solidFill>
                  <a:srgbClr val="2C3E50"/>
                </a:solidFill>
              </a:rPr>
              <a:t>When we delegate tasks requiring deep thought to AI, we </a:t>
            </a:r>
            <a:pPr algn="l" indent="0" marL="0">
              <a:lnSpc>
                <a:spcPts val="1700"/>
              </a:lnSpc>
              <a:buNone/>
            </a:pPr>
            <a:r>
              <a:rPr lang="en-US" sz="942" dirty="0">
                <a:solidFill>
                  <a:srgbClr val="2C3E50"/>
                </a:solidFill>
              </a:rPr>
              <a:t>reduce the brain's ability to form and strengthen neural </a:t>
            </a:r>
            <a:pPr algn="l" indent="0" marL="0">
              <a:lnSpc>
                <a:spcPts val="1700"/>
              </a:lnSpc>
              <a:buNone/>
            </a:pPr>
            <a:r>
              <a:rPr lang="en-US" sz="942" dirty="0">
                <a:solidFill>
                  <a:srgbClr val="2C3E50"/>
                </a:solidFill>
              </a:rPr>
              <a:t>pathways essential for learning and problem-solving. </a:t>
            </a:r>
            <a:pPr algn="l" indent="0" marL="0">
              <a:lnSpc>
                <a:spcPts val="1700"/>
              </a:lnSpc>
              <a:buNone/>
            </a:pPr>
            <a:r>
              <a:rPr lang="en-US" sz="885" b="1" dirty="0">
                <a:solidFill>
                  <a:srgbClr val="C1502E"/>
                </a:solidFill>
              </a:rPr>
              <a:t>This is not metaphorical—it is measurable cognitive atrophy.</a:t>
            </a:r>
            <a:pPr algn="l" indent="0" marL="0">
              <a:lnSpc>
                <a:spcPts val="1700"/>
              </a:lnSpc>
              <a:buNone/>
            </a:pPr>
            <a:r>
              <a:rPr lang="en-US" sz="701" dirty="0">
                <a:solidFill>
                  <a:srgbClr val="2C3E50"/>
                </a:solidFill>
              </a:rPr>
              <a:t>1</a:t>
            </a:r>
            <a:endParaRPr lang="en-US" sz="942" dirty="0"/>
          </a:p>
        </p:txBody>
      </p:sp>
      <p:sp>
        <p:nvSpPr>
          <p:cNvPr id="9" name="Text 5"/>
          <p:cNvSpPr/>
          <p:nvPr/>
        </p:nvSpPr>
        <p:spPr>
          <a:xfrm>
            <a:off x="571500" y="3867531"/>
            <a:ext cx="3914775" cy="1311492"/>
          </a:xfrm>
          <a:prstGeom prst="rect">
            <a:avLst/>
          </a:prstGeom>
          <a:noFill/>
          <a:ln/>
        </p:spPr>
        <p:txBody>
          <a:bodyPr wrap="square" lIns="0" tIns="0" rIns="0" bIns="0" rtlCol="0" anchor="t">
            <a:spAutoFit/>
          </a:bodyPr>
          <a:lstStyle/>
          <a:p>
            <a:pPr algn="l" indent="0" marL="0">
              <a:lnSpc>
                <a:spcPts val="1700"/>
              </a:lnSpc>
              <a:buNone/>
            </a:pPr>
            <a:r>
              <a:rPr lang="en-US" sz="942" dirty="0">
                <a:solidFill>
                  <a:srgbClr val="2C3E50"/>
                </a:solidFill>
              </a:rPr>
              <a:t>Research in neuroscience has demonstrated that our brains physically change in response to how we use them. When we consistently offload cognitive tasks to AI, we are not simply saving time—we are actively weakening the neural pathways that enable critical thinking, problem-solving, and independent learning.</a:t>
            </a:r>
            <a:endParaRPr lang="en-US" sz="942" dirty="0"/>
          </a:p>
        </p:txBody>
      </p:sp>
      <p:sp>
        <p:nvSpPr>
          <p:cNvPr id="10" name="Text 6"/>
          <p:cNvSpPr/>
          <p:nvPr/>
        </p:nvSpPr>
        <p:spPr>
          <a:xfrm>
            <a:off x="4657725" y="2593153"/>
            <a:ext cx="3914775" cy="214313"/>
          </a:xfrm>
          <a:prstGeom prst="rect">
            <a:avLst/>
          </a:prstGeom>
          <a:noFill/>
          <a:ln/>
        </p:spPr>
        <p:txBody>
          <a:bodyPr wrap="none" lIns="0" tIns="0" rIns="0" bIns="0" rtlCol="0" anchor="t">
            <a:spAutoFit/>
          </a:bodyPr>
          <a:lstStyle/>
          <a:p>
            <a:pPr algn="l" indent="0" marL="0">
              <a:lnSpc>
                <a:spcPts val="1700"/>
              </a:lnSpc>
              <a:buNone/>
            </a:pPr>
            <a:r>
              <a:rPr lang="en-US" sz="987" b="1" dirty="0">
                <a:solidFill>
                  <a:srgbClr val="4A7C9C"/>
                </a:solidFill>
              </a:rPr>
              <a:t>Key Research Findings</a:t>
            </a:r>
            <a:endParaRPr lang="en-US" sz="987" dirty="0"/>
          </a:p>
        </p:txBody>
      </p:sp>
      <p:sp>
        <p:nvSpPr>
          <p:cNvPr id="11" name="Shape 7"/>
          <p:cNvSpPr/>
          <p:nvPr/>
        </p:nvSpPr>
        <p:spPr>
          <a:xfrm>
            <a:off x="4657725" y="2878903"/>
            <a:ext cx="3914775" cy="594354"/>
          </a:xfrm>
          <a:prstGeom prst="rect">
            <a:avLst/>
          </a:prstGeom>
          <a:solidFill>
            <a:srgbClr val="F8F9FA"/>
          </a:solidFill>
          <a:ln/>
        </p:spPr>
      </p:sp>
      <p:sp>
        <p:nvSpPr>
          <p:cNvPr id="12" name="Text 8"/>
          <p:cNvSpPr/>
          <p:nvPr/>
        </p:nvSpPr>
        <p:spPr>
          <a:xfrm>
            <a:off x="4772025" y="2964628"/>
            <a:ext cx="3686175" cy="422904"/>
          </a:xfrm>
          <a:prstGeom prst="rect">
            <a:avLst/>
          </a:prstGeom>
          <a:noFill/>
          <a:ln/>
        </p:spPr>
        <p:txBody>
          <a:bodyPr wrap="square" lIns="0" tIns="0" rIns="0" bIns="0" rtlCol="0" anchor="t">
            <a:spAutoFit/>
          </a:bodyPr>
          <a:lstStyle/>
          <a:p>
            <a:pPr algn="l" indent="0" marL="0">
              <a:lnSpc>
                <a:spcPts val="1500"/>
              </a:lnSpc>
              <a:buNone/>
            </a:pPr>
            <a:r>
              <a:rPr lang="en-US" sz="987" b="1" dirty="0">
                <a:solidFill>
                  <a:srgbClr val="C1502E"/>
                </a:solidFill>
              </a:rPr>
              <a:t>87% of teachers</a:t>
            </a:r>
            <a:pPr algn="l" indent="0" marL="0">
              <a:lnSpc>
                <a:spcPts val="1500"/>
              </a:lnSpc>
              <a:buNone/>
            </a:pPr>
            <a:r>
              <a:rPr lang="en-US" sz="888" dirty="0">
                <a:solidFill>
                  <a:srgbClr val="2C3E50"/>
                </a:solidFill>
              </a:rPr>
              <a:t> say AI tools could make it less likely </a:t>
            </a:r>
            <a:pPr algn="l" indent="0" marL="0">
              <a:lnSpc>
                <a:spcPts val="1500"/>
              </a:lnSpc>
              <a:buNone/>
            </a:pPr>
            <a:r>
              <a:rPr lang="en-US" sz="888" dirty="0">
                <a:solidFill>
                  <a:srgbClr val="2C3E50"/>
                </a:solidFill>
              </a:rPr>
              <a:t>students develop critical thinking skills (EdWeek, 2025)</a:t>
            </a:r>
            <a:endParaRPr lang="en-US" sz="987" dirty="0"/>
          </a:p>
        </p:txBody>
      </p:sp>
      <p:sp>
        <p:nvSpPr>
          <p:cNvPr id="13" name="Shape 9"/>
          <p:cNvSpPr/>
          <p:nvPr/>
        </p:nvSpPr>
        <p:spPr>
          <a:xfrm>
            <a:off x="4657725" y="3530408"/>
            <a:ext cx="3914775" cy="400050"/>
          </a:xfrm>
          <a:prstGeom prst="rect">
            <a:avLst/>
          </a:prstGeom>
          <a:solidFill>
            <a:srgbClr val="F8F9FA"/>
          </a:solidFill>
          <a:ln/>
        </p:spPr>
      </p:sp>
      <p:sp>
        <p:nvSpPr>
          <p:cNvPr id="14" name="Text 10"/>
          <p:cNvSpPr/>
          <p:nvPr/>
        </p:nvSpPr>
        <p:spPr>
          <a:xfrm>
            <a:off x="4772025" y="3616133"/>
            <a:ext cx="3686175" cy="228600"/>
          </a:xfrm>
          <a:prstGeom prst="rect">
            <a:avLst/>
          </a:prstGeom>
          <a:noFill/>
          <a:ln/>
        </p:spPr>
        <p:txBody>
          <a:bodyPr wrap="none" lIns="0" tIns="0" rIns="0" bIns="0" rtlCol="0" anchor="t">
            <a:spAutoFit/>
          </a:bodyPr>
          <a:lstStyle/>
          <a:p>
            <a:pPr algn="l" indent="0" marL="0">
              <a:lnSpc>
                <a:spcPts val="1500"/>
              </a:lnSpc>
              <a:buNone/>
            </a:pPr>
            <a:r>
              <a:rPr lang="en-US" sz="987" b="1" dirty="0">
                <a:solidFill>
                  <a:srgbClr val="C1502E"/>
                </a:solidFill>
              </a:rPr>
              <a:t>82% of teachers</a:t>
            </a:r>
            <a:pPr algn="l" indent="0" marL="0">
              <a:lnSpc>
                <a:spcPts val="1500"/>
              </a:lnSpc>
              <a:buNone/>
            </a:pPr>
            <a:r>
              <a:rPr lang="en-US" sz="888" dirty="0">
                <a:solidFill>
                  <a:srgbClr val="2C3E50"/>
                </a:solidFill>
              </a:rPr>
              <a:t> worry about AI's impact on learning</a:t>
            </a:r>
            <a:endParaRPr lang="en-US" sz="987" dirty="0"/>
          </a:p>
        </p:txBody>
      </p:sp>
      <p:sp>
        <p:nvSpPr>
          <p:cNvPr id="15" name="Shape 11"/>
          <p:cNvSpPr/>
          <p:nvPr/>
        </p:nvSpPr>
        <p:spPr>
          <a:xfrm>
            <a:off x="4657725" y="3987608"/>
            <a:ext cx="3914775" cy="822954"/>
          </a:xfrm>
          <a:prstGeom prst="rect">
            <a:avLst/>
          </a:prstGeom>
          <a:solidFill>
            <a:srgbClr val="F8F9FA"/>
          </a:solidFill>
          <a:ln/>
        </p:spPr>
      </p:sp>
      <p:sp>
        <p:nvSpPr>
          <p:cNvPr id="16" name="Text 12"/>
          <p:cNvSpPr/>
          <p:nvPr/>
        </p:nvSpPr>
        <p:spPr>
          <a:xfrm>
            <a:off x="4772025" y="4073333"/>
            <a:ext cx="3686175" cy="651504"/>
          </a:xfrm>
          <a:prstGeom prst="rect">
            <a:avLst/>
          </a:prstGeom>
          <a:noFill/>
          <a:ln/>
        </p:spPr>
        <p:txBody>
          <a:bodyPr wrap="square" lIns="0" tIns="0" rIns="0" bIns="0" rtlCol="0" anchor="t">
            <a:spAutoFit/>
          </a:bodyPr>
          <a:lstStyle/>
          <a:p>
            <a:pPr algn="l" indent="0" marL="0">
              <a:lnSpc>
                <a:spcPts val="1500"/>
              </a:lnSpc>
              <a:buNone/>
            </a:pPr>
            <a:r>
              <a:rPr lang="en-US" sz="888" dirty="0">
                <a:solidFill>
                  <a:srgbClr val="2C3E50"/>
                </a:solidFill>
              </a:rPr>
              <a:t>Widespread AI use carries the risk of </a:t>
            </a:r>
            <a:pPr algn="l" indent="0" marL="0">
              <a:lnSpc>
                <a:spcPts val="1500"/>
              </a:lnSpc>
              <a:buNone/>
            </a:pPr>
            <a:r>
              <a:rPr lang="en-US" sz="987" b="1" dirty="0">
                <a:solidFill>
                  <a:srgbClr val="C1502E"/>
                </a:solidFill>
              </a:rPr>
              <a:t>overall cognitive atrophy and loss of brain plasticity</a:t>
            </a:r>
            <a:pPr algn="l" indent="0" marL="0">
              <a:lnSpc>
                <a:spcPts val="1500"/>
              </a:lnSpc>
              <a:buNone/>
            </a:pPr>
            <a:r>
              <a:rPr lang="en-US" sz="888" dirty="0">
                <a:solidFill>
                  <a:srgbClr val="2C3E50"/>
                </a:solidFill>
              </a:rPr>
              <a:t> (Polytechnique </a:t>
            </a:r>
            <a:pPr algn="l" indent="0" marL="0">
              <a:lnSpc>
                <a:spcPts val="1500"/>
              </a:lnSpc>
              <a:buNone/>
            </a:pPr>
            <a:r>
              <a:rPr lang="en-US" sz="888" dirty="0">
                <a:solidFill>
                  <a:srgbClr val="2C3E50"/>
                </a:solidFill>
              </a:rPr>
              <a:t>Insights, 2025)</a:t>
            </a:r>
            <a:endParaRPr lang="en-US" sz="888" dirty="0"/>
          </a:p>
        </p:txBody>
      </p:sp>
      <p:sp>
        <p:nvSpPr>
          <p:cNvPr id="17" name="Text 13"/>
          <p:cNvSpPr/>
          <p:nvPr/>
        </p:nvSpPr>
        <p:spPr>
          <a:xfrm>
            <a:off x="4657725" y="4924862"/>
            <a:ext cx="3914775" cy="437164"/>
          </a:xfrm>
          <a:prstGeom prst="rect">
            <a:avLst/>
          </a:prstGeom>
          <a:noFill/>
          <a:ln/>
        </p:spPr>
        <p:txBody>
          <a:bodyPr wrap="square" lIns="0" tIns="0" rIns="0" bIns="0" rtlCol="0" anchor="t">
            <a:spAutoFit/>
          </a:bodyPr>
          <a:lstStyle/>
          <a:p>
            <a:pPr algn="l" indent="0" marL="0">
              <a:lnSpc>
                <a:spcPts val="1700"/>
              </a:lnSpc>
              <a:buNone/>
            </a:pPr>
            <a:r>
              <a:rPr lang="en-US" sz="885" b="1" dirty="0">
                <a:solidFill>
                  <a:srgbClr val="1A4D2E"/>
                </a:solidFill>
              </a:rPr>
              <a:t>These are not hypothetical concerns—educators are witnessing this cognitive decline in real time.</a:t>
            </a:r>
            <a:endParaRPr lang="en-US" sz="885" dirty="0"/>
          </a:p>
        </p:txBody>
      </p:sp>
      <p:sp>
        <p:nvSpPr>
          <p:cNvPr id="18" name="Shape 14"/>
          <p:cNvSpPr/>
          <p:nvPr/>
        </p:nvSpPr>
        <p:spPr>
          <a:xfrm>
            <a:off x="571500" y="5462039"/>
            <a:ext cx="8001000" cy="392906"/>
          </a:xfrm>
          <a:prstGeom prst="rect">
            <a:avLst/>
          </a:prstGeom>
          <a:solidFill>
            <a:srgbClr val="000000">
              <a:alpha val="0"/>
            </a:srgbClr>
          </a:solidFill>
          <a:ln/>
        </p:spPr>
      </p:sp>
      <p:sp>
        <p:nvSpPr>
          <p:cNvPr id="19" name="Shape 15"/>
          <p:cNvSpPr/>
          <p:nvPr/>
        </p:nvSpPr>
        <p:spPr>
          <a:xfrm>
            <a:off x="571500" y="5462039"/>
            <a:ext cx="8001000" cy="14288"/>
          </a:xfrm>
          <a:prstGeom prst="rect">
            <a:avLst/>
          </a:prstGeom>
          <a:solidFill>
            <a:srgbClr val="E5E7EB"/>
          </a:solidFill>
          <a:ln/>
        </p:spPr>
      </p:sp>
      <p:sp>
        <p:nvSpPr>
          <p:cNvPr id="20" name="Text 16"/>
          <p:cNvSpPr/>
          <p:nvPr/>
        </p:nvSpPr>
        <p:spPr>
          <a:xfrm>
            <a:off x="571500" y="5533476"/>
            <a:ext cx="8001000" cy="139303"/>
          </a:xfrm>
          <a:prstGeom prst="rect">
            <a:avLst/>
          </a:prstGeom>
          <a:noFill/>
          <a:ln/>
        </p:spPr>
        <p:txBody>
          <a:bodyPr wrap="none" lIns="0" tIns="0" rIns="0" bIns="0" rtlCol="0" anchor="t">
            <a:spAutoFit/>
          </a:bodyPr>
          <a:lstStyle/>
          <a:p>
            <a:pPr algn="l" indent="0" marL="0">
              <a:lnSpc>
                <a:spcPts val="1100"/>
              </a:lnSpc>
              <a:buNone/>
            </a:pPr>
            <a:r>
              <a:rPr lang="en-US" sz="503" dirty="0">
                <a:solidFill>
                  <a:srgbClr val="4A7C9C"/>
                </a:solidFill>
              </a:rPr>
              <a:t>1</a:t>
            </a:r>
            <a:pPr algn="l" indent="0" marL="0">
              <a:lnSpc>
                <a:spcPts val="1100"/>
              </a:lnSpc>
              <a:buNone/>
            </a:pPr>
            <a:r>
              <a:rPr lang="en-US" sz="674" dirty="0">
                <a:solidFill>
                  <a:srgbClr val="4A7C9C"/>
                </a:solidFill>
              </a:rPr>
              <a:t> Hasan, M. K., et al. (2025). How AI quietly undermines the joy and effort of learning. </a:t>
            </a:r>
            <a:pPr algn="l" indent="0" marL="0">
              <a:lnSpc>
                <a:spcPts val="1100"/>
              </a:lnSpc>
              <a:buNone/>
            </a:pPr>
            <a:r>
              <a:rPr lang="en-US" sz="674" i="1" dirty="0">
                <a:solidFill>
                  <a:srgbClr val="4A7C9C"/>
                </a:solidFill>
              </a:rPr>
              <a:t>PMC</a:t>
            </a:r>
            <a:pPr algn="l" indent="0" marL="0">
              <a:lnSpc>
                <a:spcPts val="1100"/>
              </a:lnSpc>
              <a:buNone/>
            </a:pPr>
            <a:r>
              <a:rPr lang="en-US" sz="674" dirty="0">
                <a:solidFill>
                  <a:srgbClr val="4A7C9C"/>
                </a:solidFill>
              </a:rPr>
              <a:t>.</a:t>
            </a:r>
            <a:endParaRPr lang="en-US" sz="503" dirty="0"/>
          </a:p>
        </p:txBody>
      </p:sp>
      <p:sp>
        <p:nvSpPr>
          <p:cNvPr id="21" name="Text 17"/>
          <p:cNvSpPr/>
          <p:nvPr/>
        </p:nvSpPr>
        <p:spPr>
          <a:xfrm>
            <a:off x="571500" y="5701354"/>
            <a:ext cx="8001000" cy="139303"/>
          </a:xfrm>
          <a:prstGeom prst="rect">
            <a:avLst/>
          </a:prstGeom>
          <a:noFill/>
          <a:ln/>
        </p:spPr>
        <p:txBody>
          <a:bodyPr wrap="none" lIns="0" tIns="0" rIns="0" bIns="0" rtlCol="0" anchor="t">
            <a:spAutoFit/>
          </a:bodyPr>
          <a:lstStyle/>
          <a:p>
            <a:pPr algn="l" indent="0" marL="0">
              <a:lnSpc>
                <a:spcPts val="1100"/>
              </a:lnSpc>
              <a:buNone/>
            </a:pPr>
            <a:r>
              <a:rPr lang="en-US" sz="503" dirty="0">
                <a:solidFill>
                  <a:srgbClr val="4A7C9C"/>
                </a:solidFill>
              </a:rPr>
              <a:t>2</a:t>
            </a:r>
            <a:pPr algn="l" indent="0" marL="0">
              <a:lnSpc>
                <a:spcPts val="1100"/>
              </a:lnSpc>
              <a:buNone/>
            </a:pPr>
            <a:r>
              <a:rPr lang="en-US" sz="674" dirty="0">
                <a:solidFill>
                  <a:srgbClr val="4A7C9C"/>
                </a:solidFill>
              </a:rPr>
              <a:t> Gerlich, M. (2025). AI Tools in Society: Impacts on Cognitive Offloading and the Future of Critical Thinking. </a:t>
            </a:r>
            <a:pPr algn="l" indent="0" marL="0">
              <a:lnSpc>
                <a:spcPts val="1100"/>
              </a:lnSpc>
              <a:buNone/>
            </a:pPr>
            <a:r>
              <a:rPr lang="en-US" sz="674" i="1" dirty="0">
                <a:solidFill>
                  <a:srgbClr val="4A7C9C"/>
                </a:solidFill>
              </a:rPr>
              <a:t>Societies</a:t>
            </a:r>
            <a:pPr algn="l" indent="0" marL="0">
              <a:lnSpc>
                <a:spcPts val="1100"/>
              </a:lnSpc>
              <a:buNone/>
            </a:pPr>
            <a:r>
              <a:rPr lang="en-US" sz="674" dirty="0">
                <a:solidFill>
                  <a:srgbClr val="4A7C9C"/>
                </a:solidFill>
              </a:rPr>
              <a:t>, 15(6). [73 citations]</a:t>
            </a:r>
            <a:endParaRPr lang="en-US" sz="503"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9144000" cy="5824835"/>
          </a:xfrm>
          <a:prstGeom prst="rect">
            <a:avLst/>
          </a:prstGeom>
        </p:spPr>
      </p:pic>
      <p:sp>
        <p:nvSpPr>
          <p:cNvPr id="3" name="Shape 0"/>
          <p:cNvSpPr/>
          <p:nvPr/>
        </p:nvSpPr>
        <p:spPr>
          <a:xfrm>
            <a:off x="571500" y="285750"/>
            <a:ext cx="8001000" cy="507206"/>
          </a:xfrm>
          <a:prstGeom prst="rect">
            <a:avLst/>
          </a:prstGeom>
          <a:solidFill>
            <a:srgbClr val="000000">
              <a:alpha val="0"/>
            </a:srgbClr>
          </a:solidFill>
          <a:ln/>
        </p:spPr>
      </p:sp>
      <p:sp>
        <p:nvSpPr>
          <p:cNvPr id="4" name="Shape 1"/>
          <p:cNvSpPr/>
          <p:nvPr/>
        </p:nvSpPr>
        <p:spPr>
          <a:xfrm>
            <a:off x="571500" y="771525"/>
            <a:ext cx="8001000" cy="21431"/>
          </a:xfrm>
          <a:prstGeom prst="rect">
            <a:avLst/>
          </a:prstGeom>
          <a:solidFill>
            <a:srgbClr val="1A4D2E"/>
          </a:solidFill>
          <a:ln/>
        </p:spPr>
      </p:sp>
      <p:sp>
        <p:nvSpPr>
          <p:cNvPr id="5" name="Text 2"/>
          <p:cNvSpPr/>
          <p:nvPr/>
        </p:nvSpPr>
        <p:spPr>
          <a:xfrm>
            <a:off x="571500" y="285750"/>
            <a:ext cx="8001000" cy="507206"/>
          </a:xfrm>
          <a:prstGeom prst="rect">
            <a:avLst/>
          </a:prstGeom>
          <a:noFill/>
          <a:ln/>
        </p:spPr>
        <p:txBody>
          <a:bodyPr wrap="none" lIns="0" tIns="0" rIns="0" bIns="119126" rtlCol="0" anchor="t">
            <a:spAutoFit/>
          </a:bodyPr>
          <a:lstStyle/>
          <a:p>
            <a:pPr algn="l" indent="0" marL="0">
              <a:lnSpc>
                <a:spcPts val="3000"/>
              </a:lnSpc>
              <a:buNone/>
            </a:pPr>
            <a:r>
              <a:rPr lang="en-US" sz="1808" b="1" dirty="0">
                <a:solidFill>
                  <a:srgbClr val="1A4D2E"/>
                </a:solidFill>
              </a:rPr>
              <a:t>The "Use It or Lose It" Principle—Cognitive Consequences</a:t>
            </a:r>
            <a:endParaRPr lang="en-US" sz="1808" dirty="0"/>
          </a:p>
        </p:txBody>
      </p:sp>
      <p:sp>
        <p:nvSpPr>
          <p:cNvPr id="6" name="Text 3"/>
          <p:cNvSpPr/>
          <p:nvPr/>
        </p:nvSpPr>
        <p:spPr>
          <a:xfrm>
            <a:off x="571500" y="942975"/>
            <a:ext cx="8001000" cy="257175"/>
          </a:xfrm>
          <a:prstGeom prst="rect">
            <a:avLst/>
          </a:prstGeom>
          <a:noFill/>
          <a:ln/>
        </p:spPr>
        <p:txBody>
          <a:bodyPr wrap="none" lIns="0" tIns="0" rIns="0" bIns="0" rtlCol="0" anchor="t">
            <a:spAutoFit/>
          </a:bodyPr>
          <a:lstStyle/>
          <a:p>
            <a:pPr algn="l" indent="0" marL="0">
              <a:lnSpc>
                <a:spcPts val="2000"/>
              </a:lnSpc>
              <a:buNone/>
            </a:pPr>
            <a:r>
              <a:rPr lang="en-US" sz="1193" b="1" dirty="0">
                <a:solidFill>
                  <a:srgbClr val="4A7C9C"/>
                </a:solidFill>
              </a:rPr>
              <a:t>Fundamental Neuroscience</a:t>
            </a:r>
            <a:endParaRPr lang="en-US" sz="1193" dirty="0"/>
          </a:p>
        </p:txBody>
      </p:sp>
      <p:sp>
        <p:nvSpPr>
          <p:cNvPr id="7" name="Shape 4"/>
          <p:cNvSpPr/>
          <p:nvPr/>
        </p:nvSpPr>
        <p:spPr>
          <a:xfrm>
            <a:off x="571500" y="1314450"/>
            <a:ext cx="8001000" cy="1542938"/>
          </a:xfrm>
          <a:prstGeom prst="rect">
            <a:avLst/>
          </a:prstGeom>
          <a:solidFill>
            <a:srgbClr val="F8F9FA"/>
          </a:solidFill>
          <a:ln/>
        </p:spPr>
      </p:sp>
      <p:sp>
        <p:nvSpPr>
          <p:cNvPr id="8" name="Text 5"/>
          <p:cNvSpPr/>
          <p:nvPr/>
        </p:nvSpPr>
        <p:spPr>
          <a:xfrm>
            <a:off x="742950" y="1457325"/>
            <a:ext cx="7658100" cy="411435"/>
          </a:xfrm>
          <a:prstGeom prst="rect">
            <a:avLst/>
          </a:prstGeom>
          <a:noFill/>
          <a:ln/>
        </p:spPr>
        <p:txBody>
          <a:bodyPr wrap="square" lIns="0" tIns="0" rIns="0" bIns="0" rtlCol="0" anchor="t">
            <a:spAutoFit/>
          </a:bodyPr>
          <a:lstStyle/>
          <a:p>
            <a:pPr algn="l" indent="0" marL="0">
              <a:lnSpc>
                <a:spcPts val="1600"/>
              </a:lnSpc>
              <a:buNone/>
            </a:pPr>
            <a:r>
              <a:rPr lang="en-US" sz="942" dirty="0">
                <a:solidFill>
                  <a:srgbClr val="2C3E50"/>
                </a:solidFill>
              </a:rPr>
              <a:t>Our brains strengthen neural pathways we use frequently and weaken those we neglect. This is fundamental neuroscience, not speculation.</a:t>
            </a:r>
            <a:endParaRPr lang="en-US" sz="942" dirty="0"/>
          </a:p>
        </p:txBody>
      </p:sp>
      <p:sp>
        <p:nvSpPr>
          <p:cNvPr id="9" name="Text 6"/>
          <p:cNvSpPr/>
          <p:nvPr/>
        </p:nvSpPr>
        <p:spPr>
          <a:xfrm>
            <a:off x="742950" y="1983060"/>
            <a:ext cx="7658100" cy="205718"/>
          </a:xfrm>
          <a:prstGeom prst="rect">
            <a:avLst/>
          </a:prstGeom>
          <a:noFill/>
          <a:ln/>
        </p:spPr>
        <p:txBody>
          <a:bodyPr wrap="none" lIns="0" tIns="0" rIns="0" bIns="0" rtlCol="0" anchor="t">
            <a:spAutoFit/>
          </a:bodyPr>
          <a:lstStyle/>
          <a:p>
            <a:pPr algn="l" indent="0" marL="0">
              <a:lnSpc>
                <a:spcPts val="1600"/>
              </a:lnSpc>
              <a:buNone/>
            </a:pPr>
            <a:r>
              <a:rPr lang="en-US" sz="942" dirty="0">
                <a:solidFill>
                  <a:srgbClr val="2C3E50"/>
                </a:solidFill>
              </a:rPr>
              <a:t>When we stop practicing critical thinking, research, and problem-solving, those pathways </a:t>
            </a:r>
            <a:pPr algn="l" indent="0" marL="0">
              <a:lnSpc>
                <a:spcPts val="1600"/>
              </a:lnSpc>
              <a:buNone/>
            </a:pPr>
            <a:r>
              <a:rPr lang="en-US" sz="885" b="1" dirty="0">
                <a:solidFill>
                  <a:srgbClr val="C1502E"/>
                </a:solidFill>
              </a:rPr>
              <a:t>physically weaken and atrophy</a:t>
            </a:r>
            <a:pPr algn="l" indent="0" marL="0">
              <a:lnSpc>
                <a:spcPts val="1600"/>
              </a:lnSpc>
              <a:buNone/>
            </a:pPr>
            <a:r>
              <a:rPr lang="en-US" sz="942" dirty="0">
                <a:solidFill>
                  <a:srgbClr val="2C3E50"/>
                </a:solidFill>
              </a:rPr>
              <a:t>.</a:t>
            </a:r>
            <a:endParaRPr lang="en-US" sz="942" dirty="0"/>
          </a:p>
        </p:txBody>
      </p:sp>
      <p:sp>
        <p:nvSpPr>
          <p:cNvPr id="10" name="Text 7"/>
          <p:cNvSpPr/>
          <p:nvPr/>
        </p:nvSpPr>
        <p:spPr>
          <a:xfrm>
            <a:off x="742950" y="2303078"/>
            <a:ext cx="7658100" cy="411435"/>
          </a:xfrm>
          <a:prstGeom prst="rect">
            <a:avLst/>
          </a:prstGeom>
          <a:noFill/>
          <a:ln/>
        </p:spPr>
        <p:txBody>
          <a:bodyPr wrap="square" lIns="0" tIns="0" rIns="0" bIns="0" rtlCol="0" anchor="t">
            <a:spAutoFit/>
          </a:bodyPr>
          <a:lstStyle/>
          <a:p>
            <a:pPr algn="l" indent="0" marL="0">
              <a:lnSpc>
                <a:spcPts val="1600"/>
              </a:lnSpc>
              <a:buNone/>
            </a:pPr>
            <a:r>
              <a:rPr lang="en-US" sz="942" dirty="0">
                <a:solidFill>
                  <a:srgbClr val="2C3E50"/>
                </a:solidFill>
              </a:rPr>
              <a:t>AI makes it easy to outsource these cognitive tasks—but at what cost? Each time we delegate thinking to AI instead of engaging our own minds, we are training our brains to become less capable.</a:t>
            </a:r>
            <a:endParaRPr lang="en-US" sz="942" dirty="0"/>
          </a:p>
        </p:txBody>
      </p:sp>
      <p:sp>
        <p:nvSpPr>
          <p:cNvPr id="11" name="Text 8"/>
          <p:cNvSpPr/>
          <p:nvPr/>
        </p:nvSpPr>
        <p:spPr>
          <a:xfrm>
            <a:off x="571500" y="3028838"/>
            <a:ext cx="8001000" cy="257175"/>
          </a:xfrm>
          <a:prstGeom prst="rect">
            <a:avLst/>
          </a:prstGeom>
          <a:noFill/>
          <a:ln/>
        </p:spPr>
        <p:txBody>
          <a:bodyPr wrap="none" lIns="0" tIns="0" rIns="0" bIns="0" rtlCol="0" anchor="t">
            <a:spAutoFit/>
          </a:bodyPr>
          <a:lstStyle/>
          <a:p>
            <a:pPr algn="l" indent="0" marL="0">
              <a:lnSpc>
                <a:spcPts val="2000"/>
              </a:lnSpc>
              <a:buNone/>
            </a:pPr>
            <a:r>
              <a:rPr lang="en-US" sz="1193" b="1" dirty="0">
                <a:solidFill>
                  <a:srgbClr val="4A7C9C"/>
                </a:solidFill>
              </a:rPr>
              <a:t>The Long-Term Consequence</a:t>
            </a:r>
            <a:endParaRPr lang="en-US" sz="1193" dirty="0"/>
          </a:p>
        </p:txBody>
      </p:sp>
      <p:sp>
        <p:nvSpPr>
          <p:cNvPr id="12" name="Shape 9"/>
          <p:cNvSpPr/>
          <p:nvPr/>
        </p:nvSpPr>
        <p:spPr>
          <a:xfrm>
            <a:off x="571500" y="3400313"/>
            <a:ext cx="8001000" cy="1474403"/>
          </a:xfrm>
          <a:prstGeom prst="rect">
            <a:avLst/>
          </a:prstGeom>
          <a:solidFill>
            <a:srgbClr val="FFF5F5"/>
          </a:solidFill>
          <a:ln/>
        </p:spPr>
      </p:sp>
      <p:sp>
        <p:nvSpPr>
          <p:cNvPr id="13" name="Text 10"/>
          <p:cNvSpPr/>
          <p:nvPr/>
        </p:nvSpPr>
        <p:spPr>
          <a:xfrm>
            <a:off x="742950" y="3543188"/>
            <a:ext cx="7658100" cy="457200"/>
          </a:xfrm>
          <a:prstGeom prst="rect">
            <a:avLst/>
          </a:prstGeom>
          <a:noFill/>
          <a:ln/>
        </p:spPr>
        <p:txBody>
          <a:bodyPr wrap="square" lIns="0" tIns="0" rIns="0" bIns="0" rtlCol="0" anchor="t">
            <a:spAutoFit/>
          </a:bodyPr>
          <a:lstStyle/>
          <a:p>
            <a:pPr algn="l" indent="0" marL="0">
              <a:lnSpc>
                <a:spcPts val="1800"/>
              </a:lnSpc>
              <a:buNone/>
            </a:pPr>
            <a:r>
              <a:rPr lang="en-US" sz="987" b="1" dirty="0">
                <a:solidFill>
                  <a:srgbClr val="C1502E"/>
                </a:solidFill>
              </a:rPr>
              <a:t>A generation that cannot think critically, solve problems independently, or evaluate information without AI assistance.</a:t>
            </a:r>
            <a:endParaRPr lang="en-US" sz="987" dirty="0"/>
          </a:p>
        </p:txBody>
      </p:sp>
      <p:sp>
        <p:nvSpPr>
          <p:cNvPr id="14" name="Text 11"/>
          <p:cNvSpPr/>
          <p:nvPr/>
        </p:nvSpPr>
        <p:spPr>
          <a:xfrm>
            <a:off x="742950" y="4114688"/>
            <a:ext cx="7658100" cy="617153"/>
          </a:xfrm>
          <a:prstGeom prst="rect">
            <a:avLst/>
          </a:prstGeom>
          <a:noFill/>
          <a:ln/>
        </p:spPr>
        <p:txBody>
          <a:bodyPr wrap="square" lIns="0" tIns="0" rIns="0" bIns="0" rtlCol="0" anchor="t">
            <a:spAutoFit/>
          </a:bodyPr>
          <a:lstStyle/>
          <a:p>
            <a:pPr algn="l" indent="0" marL="0">
              <a:lnSpc>
                <a:spcPts val="1600"/>
              </a:lnSpc>
              <a:buNone/>
            </a:pPr>
            <a:r>
              <a:rPr lang="en-US" sz="942" dirty="0">
                <a:solidFill>
                  <a:srgbClr val="2C3E50"/>
                </a:solidFill>
              </a:rPr>
              <a:t>This is not a distant future scenario. It is happening now in classrooms, workplaces, and homes. Every time a student uses AI to complete an assignment without engaging their own thinking, they are weakening the very cognitive abilities education is meant to develop.</a:t>
            </a:r>
            <a:endParaRPr lang="en-US" sz="942" dirty="0"/>
          </a:p>
        </p:txBody>
      </p:sp>
      <p:sp>
        <p:nvSpPr>
          <p:cNvPr id="15" name="Text 12"/>
          <p:cNvSpPr/>
          <p:nvPr/>
        </p:nvSpPr>
        <p:spPr>
          <a:xfrm>
            <a:off x="571500" y="5289054"/>
            <a:ext cx="8001000" cy="228600"/>
          </a:xfrm>
          <a:prstGeom prst="rect">
            <a:avLst/>
          </a:prstGeom>
          <a:noFill/>
          <a:ln/>
        </p:spPr>
        <p:txBody>
          <a:bodyPr wrap="none" lIns="0" tIns="0" rIns="0" bIns="0" rtlCol="0" anchor="t">
            <a:spAutoFit/>
          </a:bodyPr>
          <a:lstStyle/>
          <a:p>
            <a:pPr algn="ctr" indent="0" marL="0">
              <a:lnSpc>
                <a:spcPts val="1800"/>
              </a:lnSpc>
              <a:buNone/>
            </a:pPr>
            <a:r>
              <a:rPr lang="en-US" sz="987" b="1" dirty="0">
                <a:solidFill>
                  <a:srgbClr val="1A4D2E"/>
                </a:solidFill>
              </a:rPr>
              <a:t>We must actively resist the temptation to outsource thinking. Our cognitive abilities depend on it.</a:t>
            </a:r>
            <a:endParaRPr lang="en-US" sz="987"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9144000" cy="6042775"/>
          </a:xfrm>
          <a:prstGeom prst="rect">
            <a:avLst/>
          </a:prstGeom>
        </p:spPr>
      </p:pic>
      <p:sp>
        <p:nvSpPr>
          <p:cNvPr id="3" name="Shape 0"/>
          <p:cNvSpPr/>
          <p:nvPr/>
        </p:nvSpPr>
        <p:spPr>
          <a:xfrm>
            <a:off x="571500" y="321469"/>
            <a:ext cx="8001000" cy="892969"/>
          </a:xfrm>
          <a:prstGeom prst="rect">
            <a:avLst/>
          </a:prstGeom>
          <a:solidFill>
            <a:srgbClr val="000000">
              <a:alpha val="0"/>
            </a:srgbClr>
          </a:solidFill>
          <a:ln/>
        </p:spPr>
      </p:sp>
      <p:sp>
        <p:nvSpPr>
          <p:cNvPr id="4" name="Shape 1"/>
          <p:cNvSpPr/>
          <p:nvPr/>
        </p:nvSpPr>
        <p:spPr>
          <a:xfrm>
            <a:off x="571500" y="1193006"/>
            <a:ext cx="8001000" cy="21431"/>
          </a:xfrm>
          <a:prstGeom prst="rect">
            <a:avLst/>
          </a:prstGeom>
          <a:solidFill>
            <a:srgbClr val="1A4D2E"/>
          </a:solidFill>
          <a:ln/>
        </p:spPr>
      </p:sp>
      <p:sp>
        <p:nvSpPr>
          <p:cNvPr id="5" name="Text 2"/>
          <p:cNvSpPr/>
          <p:nvPr/>
        </p:nvSpPr>
        <p:spPr>
          <a:xfrm>
            <a:off x="571500" y="321469"/>
            <a:ext cx="8001000" cy="892969"/>
          </a:xfrm>
          <a:prstGeom prst="rect">
            <a:avLst/>
          </a:prstGeom>
          <a:noFill/>
          <a:ln/>
        </p:spPr>
        <p:txBody>
          <a:bodyPr wrap="square" lIns="0" tIns="0" rIns="0" bIns="119126" rtlCol="0" anchor="t">
            <a:spAutoFit/>
          </a:bodyPr>
          <a:lstStyle/>
          <a:p>
            <a:pPr algn="l" indent="0" marL="0">
              <a:lnSpc>
                <a:spcPts val="3000"/>
              </a:lnSpc>
              <a:buNone/>
            </a:pPr>
            <a:r>
              <a:rPr lang="en-US" sz="1808" b="1" dirty="0">
                <a:solidFill>
                  <a:srgbClr val="1A4D2E"/>
                </a:solidFill>
              </a:rPr>
              <a:t>We've Already Seen This Pattern—AI Accelerates Cognitive Offloading</a:t>
            </a:r>
            <a:endParaRPr lang="en-US" sz="1808" dirty="0"/>
          </a:p>
        </p:txBody>
      </p:sp>
      <p:pic>
        <p:nvPicPr>
          <p:cNvPr id="6" name="Image 1" descr="preencoded.png">    </p:cNvPr>
          <p:cNvPicPr>
            <a:picLocks noChangeAspect="1"/>
          </p:cNvPicPr>
          <p:nvPr/>
        </p:nvPicPr>
        <p:blipFill>
          <a:blip r:embed="rId2"/>
          <a:stretch>
            <a:fillRect/>
          </a:stretch>
        </p:blipFill>
        <p:spPr>
          <a:xfrm>
            <a:off x="3286125" y="1364456"/>
            <a:ext cx="2571750" cy="1714500"/>
          </a:xfrm>
          <a:prstGeom prst="rect">
            <a:avLst/>
          </a:prstGeom>
        </p:spPr>
      </p:pic>
      <p:sp>
        <p:nvSpPr>
          <p:cNvPr id="7" name="Text 3"/>
          <p:cNvSpPr/>
          <p:nvPr/>
        </p:nvSpPr>
        <p:spPr>
          <a:xfrm>
            <a:off x="571500" y="3336131"/>
            <a:ext cx="3886200" cy="235744"/>
          </a:xfrm>
          <a:prstGeom prst="rect">
            <a:avLst/>
          </a:prstGeom>
          <a:noFill/>
          <a:ln/>
        </p:spPr>
        <p:txBody>
          <a:bodyPr wrap="none" lIns="0" tIns="0" rIns="0" bIns="0" rtlCol="0" anchor="t">
            <a:spAutoFit/>
          </a:bodyPr>
          <a:lstStyle/>
          <a:p>
            <a:pPr algn="l" indent="0" marL="0">
              <a:lnSpc>
                <a:spcPts val="1900"/>
              </a:lnSpc>
              <a:buNone/>
            </a:pPr>
            <a:r>
              <a:rPr lang="en-US" sz="1090" b="1" dirty="0">
                <a:solidFill>
                  <a:srgbClr val="1A4D2E"/>
                </a:solidFill>
              </a:rPr>
              <a:t>The Google Effect (Sparrow et al., 2011)</a:t>
            </a:r>
            <a:endParaRPr lang="en-US" sz="1090" dirty="0"/>
          </a:p>
        </p:txBody>
      </p:sp>
      <p:sp>
        <p:nvSpPr>
          <p:cNvPr id="8" name="Text 4"/>
          <p:cNvSpPr/>
          <p:nvPr/>
        </p:nvSpPr>
        <p:spPr>
          <a:xfrm>
            <a:off x="571500" y="3657600"/>
            <a:ext cx="3886200" cy="874328"/>
          </a:xfrm>
          <a:prstGeom prst="rect">
            <a:avLst/>
          </a:prstGeom>
          <a:noFill/>
          <a:ln/>
        </p:spPr>
        <p:txBody>
          <a:bodyPr wrap="square" lIns="0" tIns="0" rIns="0" bIns="0" rtlCol="0" anchor="t">
            <a:spAutoFit/>
          </a:bodyPr>
          <a:lstStyle/>
          <a:p>
            <a:pPr algn="l" indent="0" marL="0">
              <a:lnSpc>
                <a:spcPts val="1700"/>
              </a:lnSpc>
              <a:buNone/>
            </a:pPr>
            <a:r>
              <a:rPr lang="en-US" sz="942" dirty="0">
                <a:solidFill>
                  <a:srgbClr val="2C3E50"/>
                </a:solidFill>
              </a:rPr>
              <a:t>Research has shown that when we know information is readily </a:t>
            </a:r>
            <a:pPr algn="l" indent="0" marL="0">
              <a:lnSpc>
                <a:spcPts val="1700"/>
              </a:lnSpc>
              <a:buNone/>
            </a:pPr>
            <a:r>
              <a:rPr lang="en-US" sz="942" dirty="0">
                <a:solidFill>
                  <a:srgbClr val="2C3E50"/>
                </a:solidFill>
              </a:rPr>
              <a:t>available online, we don't bother to remember it. We remember </a:t>
            </a:r>
            <a:pPr algn="l" indent="0" marL="0">
              <a:lnSpc>
                <a:spcPts val="1700"/>
              </a:lnSpc>
              <a:buNone/>
            </a:pPr>
            <a:r>
              <a:rPr lang="en-US" sz="942" i="1" dirty="0">
                <a:solidFill>
                  <a:srgbClr val="2C3E50"/>
                </a:solidFill>
              </a:rPr>
              <a:t>where</a:t>
            </a:r>
            <a:pPr algn="l" indent="0" marL="0">
              <a:lnSpc>
                <a:spcPts val="1700"/>
              </a:lnSpc>
              <a:buNone/>
            </a:pPr>
            <a:r>
              <a:rPr lang="en-US" sz="942" dirty="0">
                <a:solidFill>
                  <a:srgbClr val="2C3E50"/>
                </a:solidFill>
              </a:rPr>
              <a:t> to find information, but not the information itself. This is </a:t>
            </a:r>
            <a:pPr algn="l" indent="0" marL="0">
              <a:lnSpc>
                <a:spcPts val="1700"/>
              </a:lnSpc>
              <a:buNone/>
            </a:pPr>
            <a:r>
              <a:rPr lang="en-US" sz="942" dirty="0">
                <a:solidFill>
                  <a:srgbClr val="2C3E50"/>
                </a:solidFill>
              </a:rPr>
              <a:t>called </a:t>
            </a:r>
            <a:pPr algn="l" indent="0" marL="0">
              <a:lnSpc>
                <a:spcPts val="1700"/>
              </a:lnSpc>
              <a:buNone/>
            </a:pPr>
            <a:r>
              <a:rPr lang="en-US" sz="885" b="1" dirty="0">
                <a:solidFill>
                  <a:srgbClr val="1A4D2E"/>
                </a:solidFill>
              </a:rPr>
              <a:t>"digital amnesia."</a:t>
            </a:r>
            <a:endParaRPr lang="en-US" sz="942" dirty="0"/>
          </a:p>
        </p:txBody>
      </p:sp>
      <p:sp>
        <p:nvSpPr>
          <p:cNvPr id="9" name="Text 5"/>
          <p:cNvSpPr/>
          <p:nvPr/>
        </p:nvSpPr>
        <p:spPr>
          <a:xfrm>
            <a:off x="571500" y="4674803"/>
            <a:ext cx="3886200" cy="437164"/>
          </a:xfrm>
          <a:prstGeom prst="rect">
            <a:avLst/>
          </a:prstGeom>
          <a:noFill/>
          <a:ln/>
        </p:spPr>
        <p:txBody>
          <a:bodyPr wrap="square" lIns="0" tIns="0" rIns="0" bIns="0" rtlCol="0" anchor="t">
            <a:spAutoFit/>
          </a:bodyPr>
          <a:lstStyle/>
          <a:p>
            <a:pPr algn="l" indent="0" marL="0">
              <a:lnSpc>
                <a:spcPts val="1700"/>
              </a:lnSpc>
              <a:buNone/>
            </a:pPr>
            <a:r>
              <a:rPr lang="en-US" sz="942" i="1" dirty="0">
                <a:solidFill>
                  <a:srgbClr val="4A7C9C"/>
                </a:solidFill>
              </a:rPr>
              <a:t>This phenomenon was first documented with Google search, but AI takes it to an entirely new level.</a:t>
            </a:r>
            <a:endParaRPr lang="en-US" sz="942" dirty="0"/>
          </a:p>
        </p:txBody>
      </p:sp>
      <p:sp>
        <p:nvSpPr>
          <p:cNvPr id="10" name="Text 6"/>
          <p:cNvSpPr/>
          <p:nvPr/>
        </p:nvSpPr>
        <p:spPr>
          <a:xfrm>
            <a:off x="4686300" y="3336131"/>
            <a:ext cx="3886200" cy="235744"/>
          </a:xfrm>
          <a:prstGeom prst="rect">
            <a:avLst/>
          </a:prstGeom>
          <a:noFill/>
          <a:ln/>
        </p:spPr>
        <p:txBody>
          <a:bodyPr wrap="none" lIns="0" tIns="0" rIns="0" bIns="0" rtlCol="0" anchor="t">
            <a:spAutoFit/>
          </a:bodyPr>
          <a:lstStyle/>
          <a:p>
            <a:pPr algn="l" indent="0" marL="0">
              <a:lnSpc>
                <a:spcPts val="1900"/>
              </a:lnSpc>
              <a:buNone/>
            </a:pPr>
            <a:r>
              <a:rPr lang="en-US" sz="1090" b="1" dirty="0">
                <a:solidFill>
                  <a:srgbClr val="1A4D2E"/>
                </a:solidFill>
              </a:rPr>
              <a:t>How AI Amplifies This</a:t>
            </a:r>
            <a:endParaRPr lang="en-US" sz="1090" dirty="0"/>
          </a:p>
        </p:txBody>
      </p:sp>
      <p:sp>
        <p:nvSpPr>
          <p:cNvPr id="11" name="Text 7"/>
          <p:cNvSpPr/>
          <p:nvPr/>
        </p:nvSpPr>
        <p:spPr>
          <a:xfrm>
            <a:off x="4686300" y="3657600"/>
            <a:ext cx="3886200" cy="655746"/>
          </a:xfrm>
          <a:prstGeom prst="rect">
            <a:avLst/>
          </a:prstGeom>
          <a:noFill/>
          <a:ln/>
        </p:spPr>
        <p:txBody>
          <a:bodyPr wrap="square" lIns="0" tIns="0" rIns="0" bIns="0" rtlCol="0" anchor="t">
            <a:spAutoFit/>
          </a:bodyPr>
          <a:lstStyle/>
          <a:p>
            <a:pPr algn="l" indent="0" marL="0">
              <a:lnSpc>
                <a:spcPts val="1700"/>
              </a:lnSpc>
              <a:buNone/>
            </a:pPr>
            <a:r>
              <a:rPr lang="en-US" sz="942" dirty="0">
                <a:solidFill>
                  <a:srgbClr val="2C3E50"/>
                </a:solidFill>
              </a:rPr>
              <a:t>Google required us to at least formulate a search query and evaluate results. AI removes even that minimal cognitive effort—we just ask and accept.</a:t>
            </a:r>
            <a:endParaRPr lang="en-US" sz="942" dirty="0"/>
          </a:p>
        </p:txBody>
      </p:sp>
      <p:sp>
        <p:nvSpPr>
          <p:cNvPr id="12" name="Text 8"/>
          <p:cNvSpPr/>
          <p:nvPr/>
        </p:nvSpPr>
        <p:spPr>
          <a:xfrm>
            <a:off x="4686300" y="4399071"/>
            <a:ext cx="3886200" cy="655746"/>
          </a:xfrm>
          <a:prstGeom prst="rect">
            <a:avLst/>
          </a:prstGeom>
          <a:noFill/>
          <a:ln/>
        </p:spPr>
        <p:txBody>
          <a:bodyPr wrap="square" lIns="0" tIns="0" rIns="0" bIns="0" rtlCol="0" anchor="t">
            <a:spAutoFit/>
          </a:bodyPr>
          <a:lstStyle/>
          <a:p>
            <a:pPr algn="l" indent="0" marL="0">
              <a:lnSpc>
                <a:spcPts val="1700"/>
              </a:lnSpc>
              <a:buNone/>
            </a:pPr>
            <a:r>
              <a:rPr lang="en-US" sz="942" dirty="0">
                <a:solidFill>
                  <a:srgbClr val="2C3E50"/>
                </a:solidFill>
              </a:rPr>
              <a:t>AI provides answers without requiring us to engage with sources, context, or verification. The path of least resistance becomes the path of no resistance.</a:t>
            </a:r>
            <a:endParaRPr lang="en-US" sz="942" dirty="0"/>
          </a:p>
        </p:txBody>
      </p:sp>
      <p:sp>
        <p:nvSpPr>
          <p:cNvPr id="13" name="Shape 9"/>
          <p:cNvSpPr/>
          <p:nvPr/>
        </p:nvSpPr>
        <p:spPr>
          <a:xfrm>
            <a:off x="571500" y="5340567"/>
            <a:ext cx="8001000" cy="359308"/>
          </a:xfrm>
          <a:prstGeom prst="rect">
            <a:avLst/>
          </a:prstGeom>
          <a:solidFill>
            <a:srgbClr val="000000">
              <a:alpha val="0"/>
            </a:srgbClr>
          </a:solidFill>
          <a:ln/>
        </p:spPr>
      </p:sp>
      <p:sp>
        <p:nvSpPr>
          <p:cNvPr id="14" name="Shape 10"/>
          <p:cNvSpPr/>
          <p:nvPr/>
        </p:nvSpPr>
        <p:spPr>
          <a:xfrm>
            <a:off x="571500" y="5340567"/>
            <a:ext cx="8001000" cy="14288"/>
          </a:xfrm>
          <a:prstGeom prst="rect">
            <a:avLst/>
          </a:prstGeom>
          <a:solidFill>
            <a:srgbClr val="D1D5DB"/>
          </a:solidFill>
          <a:ln/>
        </p:spPr>
      </p:sp>
      <p:sp>
        <p:nvSpPr>
          <p:cNvPr id="15" name="Text 11"/>
          <p:cNvSpPr/>
          <p:nvPr/>
        </p:nvSpPr>
        <p:spPr>
          <a:xfrm>
            <a:off x="571500" y="5454867"/>
            <a:ext cx="8001000" cy="230721"/>
          </a:xfrm>
          <a:prstGeom prst="rect">
            <a:avLst/>
          </a:prstGeom>
          <a:noFill/>
          <a:ln/>
        </p:spPr>
        <p:txBody>
          <a:bodyPr wrap="none" lIns="0" tIns="0" rIns="0" bIns="0" rtlCol="0" anchor="t">
            <a:spAutoFit/>
          </a:bodyPr>
          <a:lstStyle/>
          <a:p>
            <a:pPr algn="ctr" indent="0" marL="0">
              <a:lnSpc>
                <a:spcPts val="1800"/>
              </a:lnSpc>
              <a:buNone/>
            </a:pPr>
            <a:r>
              <a:rPr lang="en-US" sz="936" b="1" dirty="0">
                <a:solidFill>
                  <a:srgbClr val="C1502E"/>
                </a:solidFill>
              </a:rPr>
              <a:t>But what are the long-term consequences of this accelerated cognitive offloading?</a:t>
            </a:r>
            <a:endParaRPr lang="en-US" sz="936"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9144000" cy="6086921"/>
          </a:xfrm>
          <a:prstGeom prst="rect">
            <a:avLst/>
          </a:prstGeom>
        </p:spPr>
      </p:pic>
      <p:sp>
        <p:nvSpPr>
          <p:cNvPr id="3" name="Shape 0"/>
          <p:cNvSpPr/>
          <p:nvPr/>
        </p:nvSpPr>
        <p:spPr>
          <a:xfrm>
            <a:off x="571500" y="250031"/>
            <a:ext cx="8001000" cy="892969"/>
          </a:xfrm>
          <a:prstGeom prst="rect">
            <a:avLst/>
          </a:prstGeom>
          <a:solidFill>
            <a:srgbClr val="000000">
              <a:alpha val="0"/>
            </a:srgbClr>
          </a:solidFill>
          <a:ln/>
        </p:spPr>
      </p:sp>
      <p:sp>
        <p:nvSpPr>
          <p:cNvPr id="4" name="Shape 1"/>
          <p:cNvSpPr/>
          <p:nvPr/>
        </p:nvSpPr>
        <p:spPr>
          <a:xfrm>
            <a:off x="571500" y="1121569"/>
            <a:ext cx="8001000" cy="21431"/>
          </a:xfrm>
          <a:prstGeom prst="rect">
            <a:avLst/>
          </a:prstGeom>
          <a:solidFill>
            <a:srgbClr val="1A4D2E"/>
          </a:solidFill>
          <a:ln/>
        </p:spPr>
      </p:sp>
      <p:sp>
        <p:nvSpPr>
          <p:cNvPr id="5" name="Text 2"/>
          <p:cNvSpPr/>
          <p:nvPr/>
        </p:nvSpPr>
        <p:spPr>
          <a:xfrm>
            <a:off x="571500" y="250031"/>
            <a:ext cx="8001000" cy="892969"/>
          </a:xfrm>
          <a:prstGeom prst="rect">
            <a:avLst/>
          </a:prstGeom>
          <a:noFill/>
          <a:ln/>
        </p:spPr>
        <p:txBody>
          <a:bodyPr wrap="square" lIns="0" tIns="0" rIns="0" bIns="119126" rtlCol="0" anchor="t">
            <a:spAutoFit/>
          </a:bodyPr>
          <a:lstStyle/>
          <a:p>
            <a:pPr algn="l" indent="0" marL="0">
              <a:lnSpc>
                <a:spcPts val="3000"/>
              </a:lnSpc>
              <a:buNone/>
            </a:pPr>
            <a:r>
              <a:rPr lang="en-US" sz="1808" b="1" dirty="0">
                <a:solidFill>
                  <a:srgbClr val="1A4D2E"/>
                </a:solidFill>
              </a:rPr>
              <a:t>Digital Amnesia—Long-Term Consequences of Cognitive Offloading to AI</a:t>
            </a:r>
            <a:endParaRPr lang="en-US" sz="1808" dirty="0"/>
          </a:p>
        </p:txBody>
      </p:sp>
      <p:sp>
        <p:nvSpPr>
          <p:cNvPr id="6" name="Shape 3"/>
          <p:cNvSpPr/>
          <p:nvPr/>
        </p:nvSpPr>
        <p:spPr>
          <a:xfrm>
            <a:off x="571500" y="1250156"/>
            <a:ext cx="3929063" cy="1698650"/>
          </a:xfrm>
          <a:prstGeom prst="rect">
            <a:avLst/>
          </a:prstGeom>
          <a:solidFill>
            <a:srgbClr val="F8F9FA"/>
          </a:solidFill>
          <a:ln/>
        </p:spPr>
      </p:sp>
      <p:sp>
        <p:nvSpPr>
          <p:cNvPr id="7" name="Text 4"/>
          <p:cNvSpPr/>
          <p:nvPr/>
        </p:nvSpPr>
        <p:spPr>
          <a:xfrm>
            <a:off x="685800" y="1335881"/>
            <a:ext cx="3700463" cy="235744"/>
          </a:xfrm>
          <a:prstGeom prst="rect">
            <a:avLst/>
          </a:prstGeom>
          <a:noFill/>
          <a:ln/>
        </p:spPr>
        <p:txBody>
          <a:bodyPr wrap="none" lIns="0" tIns="0" rIns="0" bIns="0" rtlCol="0" anchor="t">
            <a:spAutoFit/>
          </a:bodyPr>
          <a:lstStyle/>
          <a:p>
            <a:pPr algn="l" indent="0" marL="0">
              <a:lnSpc>
                <a:spcPts val="1900"/>
              </a:lnSpc>
              <a:buNone/>
            </a:pPr>
            <a:r>
              <a:rPr lang="en-US" sz="1090" b="1" dirty="0">
                <a:solidFill>
                  <a:srgbClr val="C1502E"/>
                </a:solidFill>
              </a:rPr>
              <a:t>1. Loss of Knowledge Building</a:t>
            </a:r>
            <a:endParaRPr lang="en-US" sz="1090" dirty="0"/>
          </a:p>
        </p:txBody>
      </p:sp>
      <p:sp>
        <p:nvSpPr>
          <p:cNvPr id="8" name="Text 5"/>
          <p:cNvSpPr/>
          <p:nvPr/>
        </p:nvSpPr>
        <p:spPr>
          <a:xfrm>
            <a:off x="685800" y="1628775"/>
            <a:ext cx="3700463" cy="1234306"/>
          </a:xfrm>
          <a:prstGeom prst="rect">
            <a:avLst/>
          </a:prstGeom>
          <a:noFill/>
          <a:ln/>
        </p:spPr>
        <p:txBody>
          <a:bodyPr wrap="square" lIns="0" tIns="0" rIns="0" bIns="0" rtlCol="0" anchor="t">
            <a:spAutoFit/>
          </a:bodyPr>
          <a:lstStyle/>
          <a:p>
            <a:pPr algn="l" indent="0" marL="0">
              <a:lnSpc>
                <a:spcPts val="1600"/>
              </a:lnSpc>
              <a:buNone/>
            </a:pPr>
            <a:r>
              <a:rPr lang="en-US" sz="942" dirty="0">
                <a:solidFill>
                  <a:srgbClr val="2C3E50"/>
                </a:solidFill>
              </a:rPr>
              <a:t>If we don't process and integrate information, we don't truly learn it. Knowledge requires active engagement—reading, thinking, questioning, connecting ideas. When AI provides instant answers, we skip this cognitive work. The result: we have access to information but never build true understanding.</a:t>
            </a:r>
            <a:endParaRPr lang="en-US" sz="942" dirty="0"/>
          </a:p>
        </p:txBody>
      </p:sp>
      <p:sp>
        <p:nvSpPr>
          <p:cNvPr id="9" name="Shape 6"/>
          <p:cNvSpPr/>
          <p:nvPr/>
        </p:nvSpPr>
        <p:spPr>
          <a:xfrm>
            <a:off x="571500" y="3005956"/>
            <a:ext cx="3929063" cy="1492932"/>
          </a:xfrm>
          <a:prstGeom prst="rect">
            <a:avLst/>
          </a:prstGeom>
          <a:solidFill>
            <a:srgbClr val="F8F9FA"/>
          </a:solidFill>
          <a:ln/>
        </p:spPr>
      </p:sp>
      <p:sp>
        <p:nvSpPr>
          <p:cNvPr id="10" name="Text 7"/>
          <p:cNvSpPr/>
          <p:nvPr/>
        </p:nvSpPr>
        <p:spPr>
          <a:xfrm>
            <a:off x="685800" y="3091681"/>
            <a:ext cx="3700463" cy="235744"/>
          </a:xfrm>
          <a:prstGeom prst="rect">
            <a:avLst/>
          </a:prstGeom>
          <a:noFill/>
          <a:ln/>
        </p:spPr>
        <p:txBody>
          <a:bodyPr wrap="none" lIns="0" tIns="0" rIns="0" bIns="0" rtlCol="0" anchor="t">
            <a:spAutoFit/>
          </a:bodyPr>
          <a:lstStyle/>
          <a:p>
            <a:pPr algn="l" indent="0" marL="0">
              <a:lnSpc>
                <a:spcPts val="1900"/>
              </a:lnSpc>
              <a:buNone/>
            </a:pPr>
            <a:r>
              <a:rPr lang="en-US" sz="1090" b="1" dirty="0">
                <a:solidFill>
                  <a:srgbClr val="C1502E"/>
                </a:solidFill>
              </a:rPr>
              <a:t>2. Inability to Question AI Output</a:t>
            </a:r>
            <a:endParaRPr lang="en-US" sz="1090" dirty="0"/>
          </a:p>
        </p:txBody>
      </p:sp>
      <p:sp>
        <p:nvSpPr>
          <p:cNvPr id="11" name="Text 8"/>
          <p:cNvSpPr/>
          <p:nvPr/>
        </p:nvSpPr>
        <p:spPr>
          <a:xfrm>
            <a:off x="685800" y="3384575"/>
            <a:ext cx="3700463" cy="1028588"/>
          </a:xfrm>
          <a:prstGeom prst="rect">
            <a:avLst/>
          </a:prstGeom>
          <a:noFill/>
          <a:ln/>
        </p:spPr>
        <p:txBody>
          <a:bodyPr wrap="square" lIns="0" tIns="0" rIns="0" bIns="0" rtlCol="0" anchor="t">
            <a:spAutoFit/>
          </a:bodyPr>
          <a:lstStyle/>
          <a:p>
            <a:pPr algn="l" indent="0" marL="0">
              <a:lnSpc>
                <a:spcPts val="1600"/>
              </a:lnSpc>
              <a:buNone/>
            </a:pPr>
            <a:r>
              <a:rPr lang="en-US" sz="942" dirty="0">
                <a:solidFill>
                  <a:srgbClr val="2C3E50"/>
                </a:solidFill>
              </a:rPr>
              <a:t>Without domain knowledge, we cannot evaluate whether AI is correct or hallucinating. This creates a dangerous dependency: we rely on AI for answers but lack the expertise to verify those answers. We become passive consumers of AI output rather than critical evaluators.</a:t>
            </a:r>
            <a:endParaRPr lang="en-US" sz="942" dirty="0"/>
          </a:p>
        </p:txBody>
      </p:sp>
      <p:sp>
        <p:nvSpPr>
          <p:cNvPr id="12" name="Shape 9"/>
          <p:cNvSpPr/>
          <p:nvPr/>
        </p:nvSpPr>
        <p:spPr>
          <a:xfrm>
            <a:off x="4643438" y="1250156"/>
            <a:ext cx="3929063" cy="1698650"/>
          </a:xfrm>
          <a:prstGeom prst="rect">
            <a:avLst/>
          </a:prstGeom>
          <a:solidFill>
            <a:srgbClr val="F8F9FA"/>
          </a:solidFill>
          <a:ln/>
        </p:spPr>
      </p:sp>
      <p:sp>
        <p:nvSpPr>
          <p:cNvPr id="13" name="Text 10"/>
          <p:cNvSpPr/>
          <p:nvPr/>
        </p:nvSpPr>
        <p:spPr>
          <a:xfrm>
            <a:off x="4757738" y="1335881"/>
            <a:ext cx="3700463" cy="235744"/>
          </a:xfrm>
          <a:prstGeom prst="rect">
            <a:avLst/>
          </a:prstGeom>
          <a:noFill/>
          <a:ln/>
        </p:spPr>
        <p:txBody>
          <a:bodyPr wrap="none" lIns="0" tIns="0" rIns="0" bIns="0" rtlCol="0" anchor="t">
            <a:spAutoFit/>
          </a:bodyPr>
          <a:lstStyle/>
          <a:p>
            <a:pPr algn="l" indent="0" marL="0">
              <a:lnSpc>
                <a:spcPts val="1900"/>
              </a:lnSpc>
              <a:buNone/>
            </a:pPr>
            <a:r>
              <a:rPr lang="en-US" sz="1090" b="1" dirty="0">
                <a:solidFill>
                  <a:srgbClr val="C1502E"/>
                </a:solidFill>
              </a:rPr>
              <a:t>3. Erosion of Expertise</a:t>
            </a:r>
            <a:endParaRPr lang="en-US" sz="1090" dirty="0"/>
          </a:p>
        </p:txBody>
      </p:sp>
      <p:sp>
        <p:nvSpPr>
          <p:cNvPr id="14" name="Text 11"/>
          <p:cNvSpPr/>
          <p:nvPr/>
        </p:nvSpPr>
        <p:spPr>
          <a:xfrm>
            <a:off x="4757738" y="1628775"/>
            <a:ext cx="3700463" cy="1234306"/>
          </a:xfrm>
          <a:prstGeom prst="rect">
            <a:avLst/>
          </a:prstGeom>
          <a:noFill/>
          <a:ln/>
        </p:spPr>
        <p:txBody>
          <a:bodyPr wrap="square" lIns="0" tIns="0" rIns="0" bIns="0" rtlCol="0" anchor="t">
            <a:spAutoFit/>
          </a:bodyPr>
          <a:lstStyle/>
          <a:p>
            <a:pPr algn="l" indent="0" marL="0">
              <a:lnSpc>
                <a:spcPts val="1600"/>
              </a:lnSpc>
              <a:buNone/>
            </a:pPr>
            <a:r>
              <a:rPr lang="en-US" sz="942" dirty="0">
                <a:solidFill>
                  <a:srgbClr val="2C3E50"/>
                </a:solidFill>
              </a:rPr>
              <a:t>What happens when we can no longer distinguish experts from imitators? Expertise requires deep knowledge built over years of study and practice. If AI can generate expert-sounding text instantly, and we cannot evaluate its accuracy, the concept of expertise itself erodes. Society loses the ability to recognize and value true expertise.</a:t>
            </a:r>
            <a:endParaRPr lang="en-US" sz="942" dirty="0"/>
          </a:p>
        </p:txBody>
      </p:sp>
      <p:sp>
        <p:nvSpPr>
          <p:cNvPr id="15" name="Shape 12"/>
          <p:cNvSpPr/>
          <p:nvPr/>
        </p:nvSpPr>
        <p:spPr>
          <a:xfrm>
            <a:off x="4643438" y="3005956"/>
            <a:ext cx="3929063" cy="1698650"/>
          </a:xfrm>
          <a:prstGeom prst="rect">
            <a:avLst/>
          </a:prstGeom>
          <a:solidFill>
            <a:srgbClr val="F8F9FA"/>
          </a:solidFill>
          <a:ln/>
        </p:spPr>
      </p:sp>
      <p:sp>
        <p:nvSpPr>
          <p:cNvPr id="16" name="Text 13"/>
          <p:cNvSpPr/>
          <p:nvPr/>
        </p:nvSpPr>
        <p:spPr>
          <a:xfrm>
            <a:off x="4757738" y="3091681"/>
            <a:ext cx="3700463" cy="235744"/>
          </a:xfrm>
          <a:prstGeom prst="rect">
            <a:avLst/>
          </a:prstGeom>
          <a:noFill/>
          <a:ln/>
        </p:spPr>
        <p:txBody>
          <a:bodyPr wrap="none" lIns="0" tIns="0" rIns="0" bIns="0" rtlCol="0" anchor="t">
            <a:spAutoFit/>
          </a:bodyPr>
          <a:lstStyle/>
          <a:p>
            <a:pPr algn="l" indent="0" marL="0">
              <a:lnSpc>
                <a:spcPts val="1900"/>
              </a:lnSpc>
              <a:buNone/>
            </a:pPr>
            <a:r>
              <a:rPr lang="en-US" sz="1090" b="1" dirty="0">
                <a:solidFill>
                  <a:srgbClr val="C1502E"/>
                </a:solidFill>
              </a:rPr>
              <a:t>4. Dependency</a:t>
            </a:r>
            <a:endParaRPr lang="en-US" sz="1090" dirty="0"/>
          </a:p>
        </p:txBody>
      </p:sp>
      <p:sp>
        <p:nvSpPr>
          <p:cNvPr id="17" name="Text 14"/>
          <p:cNvSpPr/>
          <p:nvPr/>
        </p:nvSpPr>
        <p:spPr>
          <a:xfrm>
            <a:off x="4757738" y="3384575"/>
            <a:ext cx="3700463" cy="1234306"/>
          </a:xfrm>
          <a:prstGeom prst="rect">
            <a:avLst/>
          </a:prstGeom>
          <a:noFill/>
          <a:ln/>
        </p:spPr>
        <p:txBody>
          <a:bodyPr wrap="square" lIns="0" tIns="0" rIns="0" bIns="0" rtlCol="0" anchor="t">
            <a:spAutoFit/>
          </a:bodyPr>
          <a:lstStyle/>
          <a:p>
            <a:pPr algn="l" indent="0" marL="0">
              <a:lnSpc>
                <a:spcPts val="1600"/>
              </a:lnSpc>
              <a:buNone/>
            </a:pPr>
            <a:r>
              <a:rPr lang="en-US" sz="942" dirty="0">
                <a:solidFill>
                  <a:srgbClr val="2C3E50"/>
                </a:solidFill>
              </a:rPr>
              <a:t>We become unable to function without AI assistance, losing the cognitive skills that make us independent thinkers. This is not hypothetical—it is already happening. Students cannot write without AI. Professionals cannot solve problems without AI. We are training ourselves to be helpless without technology.</a:t>
            </a:r>
            <a:endParaRPr lang="en-US" sz="942" dirty="0"/>
          </a:p>
        </p:txBody>
      </p:sp>
      <p:sp>
        <p:nvSpPr>
          <p:cNvPr id="18" name="Shape 15"/>
          <p:cNvSpPr/>
          <p:nvPr/>
        </p:nvSpPr>
        <p:spPr>
          <a:xfrm>
            <a:off x="571500" y="4876056"/>
            <a:ext cx="8001000" cy="614363"/>
          </a:xfrm>
          <a:prstGeom prst="rect">
            <a:avLst/>
          </a:prstGeom>
          <a:solidFill>
            <a:srgbClr val="000000">
              <a:alpha val="0"/>
            </a:srgbClr>
          </a:solidFill>
          <a:ln/>
        </p:spPr>
      </p:sp>
      <p:sp>
        <p:nvSpPr>
          <p:cNvPr id="19" name="Shape 16"/>
          <p:cNvSpPr/>
          <p:nvPr/>
        </p:nvSpPr>
        <p:spPr>
          <a:xfrm>
            <a:off x="571500" y="4876056"/>
            <a:ext cx="8001000" cy="14288"/>
          </a:xfrm>
          <a:prstGeom prst="rect">
            <a:avLst/>
          </a:prstGeom>
          <a:solidFill>
            <a:srgbClr val="D1D5DB"/>
          </a:solidFill>
          <a:ln/>
        </p:spPr>
      </p:sp>
      <p:sp>
        <p:nvSpPr>
          <p:cNvPr id="20" name="Text 17"/>
          <p:cNvSpPr/>
          <p:nvPr/>
        </p:nvSpPr>
        <p:spPr>
          <a:xfrm>
            <a:off x="571500" y="5018931"/>
            <a:ext cx="8001000" cy="457200"/>
          </a:xfrm>
          <a:prstGeom prst="rect">
            <a:avLst/>
          </a:prstGeom>
          <a:noFill/>
          <a:ln/>
        </p:spPr>
        <p:txBody>
          <a:bodyPr wrap="square" lIns="0" tIns="0" rIns="0" bIns="0" rtlCol="0" anchor="t">
            <a:spAutoFit/>
          </a:bodyPr>
          <a:lstStyle/>
          <a:p>
            <a:pPr algn="ctr" indent="0" marL="0">
              <a:lnSpc>
                <a:spcPts val="1800"/>
              </a:lnSpc>
              <a:buNone/>
            </a:pPr>
            <a:r>
              <a:rPr lang="en-US" sz="987" b="1" dirty="0">
                <a:solidFill>
                  <a:srgbClr val="1A4D2E"/>
                </a:solidFill>
              </a:rPr>
              <a:t>The path from Google to AI represents an acceleration of cognitive offloading. We must recognize this pattern and resist it.</a:t>
            </a:r>
            <a:endParaRPr lang="en-US" sz="987" dirty="0"/>
          </a:p>
        </p:txBody>
      </p:sp>
      <p:sp>
        <p:nvSpPr>
          <p:cNvPr id="21" name="Shape 18"/>
          <p:cNvSpPr/>
          <p:nvPr/>
        </p:nvSpPr>
        <p:spPr>
          <a:xfrm>
            <a:off x="571500" y="5576143"/>
            <a:ext cx="8001000" cy="225028"/>
          </a:xfrm>
          <a:prstGeom prst="rect">
            <a:avLst/>
          </a:prstGeom>
          <a:solidFill>
            <a:srgbClr val="000000">
              <a:alpha val="0"/>
            </a:srgbClr>
          </a:solidFill>
          <a:ln/>
        </p:spPr>
      </p:sp>
      <p:sp>
        <p:nvSpPr>
          <p:cNvPr id="22" name="Shape 19"/>
          <p:cNvSpPr/>
          <p:nvPr/>
        </p:nvSpPr>
        <p:spPr>
          <a:xfrm>
            <a:off x="571500" y="5576143"/>
            <a:ext cx="8001000" cy="14288"/>
          </a:xfrm>
          <a:prstGeom prst="rect">
            <a:avLst/>
          </a:prstGeom>
          <a:solidFill>
            <a:srgbClr val="E5E7EB"/>
          </a:solidFill>
          <a:ln/>
        </p:spPr>
      </p:sp>
      <p:sp>
        <p:nvSpPr>
          <p:cNvPr id="23" name="Text 20"/>
          <p:cNvSpPr/>
          <p:nvPr/>
        </p:nvSpPr>
        <p:spPr>
          <a:xfrm>
            <a:off x="571500" y="5647581"/>
            <a:ext cx="8001000" cy="139303"/>
          </a:xfrm>
          <a:prstGeom prst="rect">
            <a:avLst/>
          </a:prstGeom>
          <a:noFill/>
          <a:ln/>
        </p:spPr>
        <p:txBody>
          <a:bodyPr wrap="none" lIns="0" tIns="0" rIns="0" bIns="0" rtlCol="0" anchor="t">
            <a:spAutoFit/>
          </a:bodyPr>
          <a:lstStyle/>
          <a:p>
            <a:pPr algn="l" indent="0" marL="0">
              <a:lnSpc>
                <a:spcPts val="1100"/>
              </a:lnSpc>
              <a:buNone/>
            </a:pPr>
            <a:r>
              <a:rPr lang="en-US" sz="503" dirty="0">
                <a:solidFill>
                  <a:srgbClr val="4A7C9C"/>
                </a:solidFill>
              </a:rPr>
              <a:t>1</a:t>
            </a:r>
            <a:pPr algn="l" indent="0" marL="0">
              <a:lnSpc>
                <a:spcPts val="1100"/>
              </a:lnSpc>
              <a:buNone/>
            </a:pPr>
            <a:r>
              <a:rPr lang="en-US" sz="674" dirty="0">
                <a:solidFill>
                  <a:srgbClr val="4A7C9C"/>
                </a:solidFill>
              </a:rPr>
              <a:t> Sparrow, B., Liu, J., &amp; Wegner, D. M. (2011). Google effects on memory: Cognitive consequences of having information at our fingertips. </a:t>
            </a:r>
            <a:pPr algn="l" indent="0" marL="0">
              <a:lnSpc>
                <a:spcPts val="1100"/>
              </a:lnSpc>
              <a:buNone/>
            </a:pPr>
            <a:r>
              <a:rPr lang="en-US" sz="674" i="1" dirty="0">
                <a:solidFill>
                  <a:srgbClr val="4A7C9C"/>
                </a:solidFill>
              </a:rPr>
              <a:t>Science</a:t>
            </a:r>
            <a:pPr algn="l" indent="0" marL="0">
              <a:lnSpc>
                <a:spcPts val="1100"/>
              </a:lnSpc>
              <a:buNone/>
            </a:pPr>
            <a:r>
              <a:rPr lang="en-US" sz="674" dirty="0">
                <a:solidFill>
                  <a:srgbClr val="4A7C9C"/>
                </a:solidFill>
              </a:rPr>
              <a:t>, 333(6043), 776-778.</a:t>
            </a:r>
            <a:endParaRPr lang="en-US" sz="503"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9144000" cy="5690555"/>
          </a:xfrm>
          <a:prstGeom prst="rect">
            <a:avLst/>
          </a:prstGeom>
        </p:spPr>
      </p:pic>
      <p:sp>
        <p:nvSpPr>
          <p:cNvPr id="3" name="Shape 0"/>
          <p:cNvSpPr/>
          <p:nvPr/>
        </p:nvSpPr>
        <p:spPr>
          <a:xfrm>
            <a:off x="571500" y="285750"/>
            <a:ext cx="8001000" cy="892969"/>
          </a:xfrm>
          <a:prstGeom prst="rect">
            <a:avLst/>
          </a:prstGeom>
          <a:solidFill>
            <a:srgbClr val="000000">
              <a:alpha val="0"/>
            </a:srgbClr>
          </a:solidFill>
          <a:ln/>
        </p:spPr>
      </p:sp>
      <p:sp>
        <p:nvSpPr>
          <p:cNvPr id="4" name="Shape 1"/>
          <p:cNvSpPr/>
          <p:nvPr/>
        </p:nvSpPr>
        <p:spPr>
          <a:xfrm>
            <a:off x="571500" y="1157288"/>
            <a:ext cx="8001000" cy="21431"/>
          </a:xfrm>
          <a:prstGeom prst="rect">
            <a:avLst/>
          </a:prstGeom>
          <a:solidFill>
            <a:srgbClr val="1A4D2E"/>
          </a:solidFill>
          <a:ln/>
        </p:spPr>
      </p:sp>
      <p:sp>
        <p:nvSpPr>
          <p:cNvPr id="5" name="Text 2"/>
          <p:cNvSpPr/>
          <p:nvPr/>
        </p:nvSpPr>
        <p:spPr>
          <a:xfrm>
            <a:off x="571500" y="285750"/>
            <a:ext cx="8001000" cy="892969"/>
          </a:xfrm>
          <a:prstGeom prst="rect">
            <a:avLst/>
          </a:prstGeom>
          <a:noFill/>
          <a:ln/>
        </p:spPr>
        <p:txBody>
          <a:bodyPr wrap="square" lIns="0" tIns="0" rIns="0" bIns="119126" rtlCol="0" anchor="t">
            <a:spAutoFit/>
          </a:bodyPr>
          <a:lstStyle/>
          <a:p>
            <a:pPr algn="l" indent="0" marL="0">
              <a:lnSpc>
                <a:spcPts val="3000"/>
              </a:lnSpc>
              <a:buNone/>
            </a:pPr>
            <a:r>
              <a:rPr lang="en-US" sz="1808" b="1" dirty="0">
                <a:solidFill>
                  <a:srgbClr val="1A4D2E"/>
                </a:solidFill>
              </a:rPr>
              <a:t>When We Stop Building Knowledge, We Lose the Ability to Question AI's Output</a:t>
            </a:r>
            <a:endParaRPr lang="en-US" sz="1808" dirty="0"/>
          </a:p>
        </p:txBody>
      </p:sp>
      <p:sp>
        <p:nvSpPr>
          <p:cNvPr id="6" name="Text 3"/>
          <p:cNvSpPr/>
          <p:nvPr/>
        </p:nvSpPr>
        <p:spPr>
          <a:xfrm>
            <a:off x="1371600" y="1300163"/>
            <a:ext cx="6400800" cy="257175"/>
          </a:xfrm>
          <a:prstGeom prst="rect">
            <a:avLst/>
          </a:prstGeom>
          <a:noFill/>
          <a:ln/>
        </p:spPr>
        <p:txBody>
          <a:bodyPr wrap="none" lIns="0" tIns="0" rIns="0" bIns="0" rtlCol="0" anchor="t">
            <a:spAutoFit/>
          </a:bodyPr>
          <a:lstStyle/>
          <a:p>
            <a:pPr algn="l" indent="0" marL="0">
              <a:lnSpc>
                <a:spcPts val="2000"/>
              </a:lnSpc>
              <a:buNone/>
            </a:pPr>
            <a:r>
              <a:rPr lang="en-US" sz="1193" b="1" dirty="0">
                <a:solidFill>
                  <a:srgbClr val="1A4D2E"/>
                </a:solidFill>
              </a:rPr>
              <a:t>The Vicious Cycle of AI Dependence</a:t>
            </a:r>
            <a:endParaRPr lang="en-US" sz="1193" dirty="0"/>
          </a:p>
        </p:txBody>
      </p:sp>
      <p:sp>
        <p:nvSpPr>
          <p:cNvPr id="7" name="Shape 4"/>
          <p:cNvSpPr/>
          <p:nvPr/>
        </p:nvSpPr>
        <p:spPr>
          <a:xfrm>
            <a:off x="1371600" y="1700213"/>
            <a:ext cx="6400800" cy="1671526"/>
          </a:xfrm>
          <a:prstGeom prst="rect">
            <a:avLst/>
          </a:prstGeom>
          <a:solidFill>
            <a:srgbClr val="F8F9FA"/>
          </a:solidFill>
          <a:ln/>
        </p:spPr>
      </p:sp>
      <p:sp>
        <p:nvSpPr>
          <p:cNvPr id="8" name="Text 5"/>
          <p:cNvSpPr/>
          <p:nvPr/>
        </p:nvSpPr>
        <p:spPr>
          <a:xfrm>
            <a:off x="1543050" y="1843088"/>
            <a:ext cx="171422" cy="320018"/>
          </a:xfrm>
          <a:prstGeom prst="rect">
            <a:avLst/>
          </a:prstGeom>
          <a:noFill/>
          <a:ln/>
        </p:spPr>
        <p:txBody>
          <a:bodyPr wrap="none" lIns="0" tIns="0" rIns="0" bIns="0" rtlCol="0" anchor="t">
            <a:spAutoFit/>
          </a:bodyPr>
          <a:lstStyle/>
          <a:p>
            <a:pPr algn="l" indent="0" marL="0">
              <a:lnSpc>
                <a:spcPts val="2500"/>
              </a:lnSpc>
              <a:buNone/>
            </a:pPr>
            <a:r>
              <a:rPr lang="en-US" sz="1397" b="1" dirty="0">
                <a:solidFill>
                  <a:srgbClr val="C1502E"/>
                </a:solidFill>
              </a:rPr>
              <a:t>1.</a:t>
            </a:r>
            <a:endParaRPr lang="en-US" sz="1397" dirty="0"/>
          </a:p>
        </p:txBody>
      </p:sp>
      <p:sp>
        <p:nvSpPr>
          <p:cNvPr id="9" name="Text 6"/>
          <p:cNvSpPr/>
          <p:nvPr/>
        </p:nvSpPr>
        <p:spPr>
          <a:xfrm>
            <a:off x="1828800" y="1857375"/>
            <a:ext cx="2826107" cy="175022"/>
          </a:xfrm>
          <a:prstGeom prst="rect">
            <a:avLst/>
          </a:prstGeom>
          <a:noFill/>
          <a:ln/>
        </p:spPr>
        <p:txBody>
          <a:bodyPr wrap="none" lIns="0" tIns="0" rIns="0" bIns="0" rtlCol="0" anchor="t">
            <a:spAutoFit/>
          </a:bodyPr>
          <a:lstStyle/>
          <a:p>
            <a:pPr algn="l" indent="0" marL="0">
              <a:lnSpc>
                <a:spcPts val="1600"/>
              </a:lnSpc>
              <a:buNone/>
            </a:pPr>
            <a:r>
              <a:rPr lang="en-US" sz="942" dirty="0">
                <a:solidFill>
                  <a:srgbClr val="2C3E50"/>
                </a:solidFill>
              </a:rPr>
              <a:t>We use AI because we lack expertise in an area</a:t>
            </a:r>
            <a:endParaRPr lang="en-US" sz="942" dirty="0"/>
          </a:p>
        </p:txBody>
      </p:sp>
      <p:sp>
        <p:nvSpPr>
          <p:cNvPr id="10" name="Text 7"/>
          <p:cNvSpPr/>
          <p:nvPr/>
        </p:nvSpPr>
        <p:spPr>
          <a:xfrm>
            <a:off x="1543050" y="2148818"/>
            <a:ext cx="171422" cy="320018"/>
          </a:xfrm>
          <a:prstGeom prst="rect">
            <a:avLst/>
          </a:prstGeom>
          <a:noFill/>
          <a:ln/>
        </p:spPr>
        <p:txBody>
          <a:bodyPr wrap="none" lIns="0" tIns="0" rIns="0" bIns="0" rtlCol="0" anchor="t">
            <a:spAutoFit/>
          </a:bodyPr>
          <a:lstStyle/>
          <a:p>
            <a:pPr algn="l" indent="0" marL="0">
              <a:lnSpc>
                <a:spcPts val="2500"/>
              </a:lnSpc>
              <a:buNone/>
            </a:pPr>
            <a:r>
              <a:rPr lang="en-US" sz="1397" b="1" dirty="0">
                <a:solidFill>
                  <a:srgbClr val="C1502E"/>
                </a:solidFill>
              </a:rPr>
              <a:t>2.</a:t>
            </a:r>
            <a:endParaRPr lang="en-US" sz="1397" dirty="0"/>
          </a:p>
        </p:txBody>
      </p:sp>
      <p:sp>
        <p:nvSpPr>
          <p:cNvPr id="11" name="Text 8"/>
          <p:cNvSpPr/>
          <p:nvPr/>
        </p:nvSpPr>
        <p:spPr>
          <a:xfrm>
            <a:off x="1828800" y="2163105"/>
            <a:ext cx="3562136" cy="175022"/>
          </a:xfrm>
          <a:prstGeom prst="rect">
            <a:avLst/>
          </a:prstGeom>
          <a:noFill/>
          <a:ln/>
        </p:spPr>
        <p:txBody>
          <a:bodyPr wrap="none" lIns="0" tIns="0" rIns="0" bIns="0" rtlCol="0" anchor="t">
            <a:spAutoFit/>
          </a:bodyPr>
          <a:lstStyle/>
          <a:p>
            <a:pPr algn="l" indent="0" marL="0">
              <a:lnSpc>
                <a:spcPts val="1600"/>
              </a:lnSpc>
              <a:buNone/>
            </a:pPr>
            <a:r>
              <a:rPr lang="en-US" sz="942" dirty="0">
                <a:solidFill>
                  <a:srgbClr val="2C3E50"/>
                </a:solidFill>
              </a:rPr>
              <a:t>AI provides an answer, and we accept it without verification</a:t>
            </a:r>
            <a:endParaRPr lang="en-US" sz="942" dirty="0"/>
          </a:p>
        </p:txBody>
      </p:sp>
      <p:sp>
        <p:nvSpPr>
          <p:cNvPr id="12" name="Text 9"/>
          <p:cNvSpPr/>
          <p:nvPr/>
        </p:nvSpPr>
        <p:spPr>
          <a:xfrm>
            <a:off x="1543050" y="2440260"/>
            <a:ext cx="171422" cy="320018"/>
          </a:xfrm>
          <a:prstGeom prst="rect">
            <a:avLst/>
          </a:prstGeom>
          <a:noFill/>
          <a:ln/>
        </p:spPr>
        <p:txBody>
          <a:bodyPr wrap="none" lIns="0" tIns="0" rIns="0" bIns="0" rtlCol="0" anchor="t">
            <a:spAutoFit/>
          </a:bodyPr>
          <a:lstStyle/>
          <a:p>
            <a:pPr algn="l" indent="0" marL="0">
              <a:lnSpc>
                <a:spcPts val="2500"/>
              </a:lnSpc>
              <a:buNone/>
            </a:pPr>
            <a:r>
              <a:rPr lang="en-US" sz="1397" b="1" dirty="0">
                <a:solidFill>
                  <a:srgbClr val="C1502E"/>
                </a:solidFill>
              </a:rPr>
              <a:t>3.</a:t>
            </a:r>
            <a:endParaRPr lang="en-US" sz="1397" dirty="0"/>
          </a:p>
        </p:txBody>
      </p:sp>
      <p:sp>
        <p:nvSpPr>
          <p:cNvPr id="13" name="Text 10"/>
          <p:cNvSpPr/>
          <p:nvPr/>
        </p:nvSpPr>
        <p:spPr>
          <a:xfrm>
            <a:off x="1828800" y="2454548"/>
            <a:ext cx="4368905" cy="175022"/>
          </a:xfrm>
          <a:prstGeom prst="rect">
            <a:avLst/>
          </a:prstGeom>
          <a:noFill/>
          <a:ln/>
        </p:spPr>
        <p:txBody>
          <a:bodyPr wrap="none" lIns="0" tIns="0" rIns="0" bIns="0" rtlCol="0" anchor="t">
            <a:spAutoFit/>
          </a:bodyPr>
          <a:lstStyle/>
          <a:p>
            <a:pPr algn="l" indent="0" marL="0">
              <a:lnSpc>
                <a:spcPts val="1600"/>
              </a:lnSpc>
              <a:buNone/>
            </a:pPr>
            <a:r>
              <a:rPr lang="en-US" sz="942" dirty="0">
                <a:solidFill>
                  <a:srgbClr val="2C3E50"/>
                </a:solidFill>
              </a:rPr>
              <a:t>We never develop the expertise needed to evaluate whether AI is correct</a:t>
            </a:r>
            <a:endParaRPr lang="en-US" sz="942" dirty="0"/>
          </a:p>
        </p:txBody>
      </p:sp>
      <p:sp>
        <p:nvSpPr>
          <p:cNvPr id="14" name="Text 11"/>
          <p:cNvSpPr/>
          <p:nvPr/>
        </p:nvSpPr>
        <p:spPr>
          <a:xfrm>
            <a:off x="1543050" y="2731703"/>
            <a:ext cx="171422" cy="320018"/>
          </a:xfrm>
          <a:prstGeom prst="rect">
            <a:avLst/>
          </a:prstGeom>
          <a:noFill/>
          <a:ln/>
        </p:spPr>
        <p:txBody>
          <a:bodyPr wrap="none" lIns="0" tIns="0" rIns="0" bIns="0" rtlCol="0" anchor="t">
            <a:spAutoFit/>
          </a:bodyPr>
          <a:lstStyle/>
          <a:p>
            <a:pPr algn="l" indent="0" marL="0">
              <a:lnSpc>
                <a:spcPts val="2500"/>
              </a:lnSpc>
              <a:buNone/>
            </a:pPr>
            <a:r>
              <a:rPr lang="en-US" sz="1397" b="1" dirty="0">
                <a:solidFill>
                  <a:srgbClr val="C1502E"/>
                </a:solidFill>
              </a:rPr>
              <a:t>4.</a:t>
            </a:r>
            <a:endParaRPr lang="en-US" sz="1397" dirty="0"/>
          </a:p>
        </p:txBody>
      </p:sp>
      <p:sp>
        <p:nvSpPr>
          <p:cNvPr id="15" name="Text 12"/>
          <p:cNvSpPr/>
          <p:nvPr/>
        </p:nvSpPr>
        <p:spPr>
          <a:xfrm>
            <a:off x="1828800" y="2745991"/>
            <a:ext cx="4324927" cy="175022"/>
          </a:xfrm>
          <a:prstGeom prst="rect">
            <a:avLst/>
          </a:prstGeom>
          <a:noFill/>
          <a:ln/>
        </p:spPr>
        <p:txBody>
          <a:bodyPr wrap="none" lIns="0" tIns="0" rIns="0" bIns="0" rtlCol="0" anchor="t">
            <a:spAutoFit/>
          </a:bodyPr>
          <a:lstStyle/>
          <a:p>
            <a:pPr algn="l" indent="0" marL="0">
              <a:lnSpc>
                <a:spcPts val="1600"/>
              </a:lnSpc>
              <a:buNone/>
            </a:pPr>
            <a:r>
              <a:rPr lang="en-US" sz="942" dirty="0">
                <a:solidFill>
                  <a:srgbClr val="2C3E50"/>
                </a:solidFill>
              </a:rPr>
              <a:t>We become more dependent on AI and less able to think independently</a:t>
            </a:r>
            <a:endParaRPr lang="en-US" sz="942" dirty="0"/>
          </a:p>
        </p:txBody>
      </p:sp>
      <p:sp>
        <p:nvSpPr>
          <p:cNvPr id="16" name="Text 13"/>
          <p:cNvSpPr/>
          <p:nvPr/>
        </p:nvSpPr>
        <p:spPr>
          <a:xfrm>
            <a:off x="1543050" y="3023146"/>
            <a:ext cx="171422" cy="320018"/>
          </a:xfrm>
          <a:prstGeom prst="rect">
            <a:avLst/>
          </a:prstGeom>
          <a:noFill/>
          <a:ln/>
        </p:spPr>
        <p:txBody>
          <a:bodyPr wrap="none" lIns="0" tIns="0" rIns="0" bIns="0" rtlCol="0" anchor="t">
            <a:spAutoFit/>
          </a:bodyPr>
          <a:lstStyle/>
          <a:p>
            <a:pPr algn="l" indent="0" marL="0">
              <a:lnSpc>
                <a:spcPts val="2500"/>
              </a:lnSpc>
              <a:buNone/>
            </a:pPr>
            <a:r>
              <a:rPr lang="en-US" sz="1397" b="1" dirty="0">
                <a:solidFill>
                  <a:srgbClr val="C1502E"/>
                </a:solidFill>
              </a:rPr>
              <a:t>5.</a:t>
            </a:r>
            <a:endParaRPr lang="en-US" sz="1397" dirty="0"/>
          </a:p>
        </p:txBody>
      </p:sp>
      <p:sp>
        <p:nvSpPr>
          <p:cNvPr id="17" name="Text 14"/>
          <p:cNvSpPr/>
          <p:nvPr/>
        </p:nvSpPr>
        <p:spPr>
          <a:xfrm>
            <a:off x="1828800" y="3037433"/>
            <a:ext cx="1854250" cy="175022"/>
          </a:xfrm>
          <a:prstGeom prst="rect">
            <a:avLst/>
          </a:prstGeom>
          <a:noFill/>
          <a:ln/>
        </p:spPr>
        <p:txBody>
          <a:bodyPr wrap="none" lIns="0" tIns="0" rIns="0" bIns="0" rtlCol="0" anchor="t">
            <a:spAutoFit/>
          </a:bodyPr>
          <a:lstStyle/>
          <a:p>
            <a:pPr algn="l" indent="0" marL="0">
              <a:lnSpc>
                <a:spcPts val="1600"/>
              </a:lnSpc>
              <a:buNone/>
            </a:pPr>
            <a:r>
              <a:rPr lang="en-US" sz="942" dirty="0">
                <a:solidFill>
                  <a:srgbClr val="2C3E50"/>
                </a:solidFill>
              </a:rPr>
              <a:t>The cycle repeats and deepens</a:t>
            </a:r>
            <a:endParaRPr lang="en-US" sz="942" dirty="0"/>
          </a:p>
        </p:txBody>
      </p:sp>
      <p:sp>
        <p:nvSpPr>
          <p:cNvPr id="18" name="Text 15"/>
          <p:cNvSpPr/>
          <p:nvPr/>
        </p:nvSpPr>
        <p:spPr>
          <a:xfrm>
            <a:off x="1371600" y="3543188"/>
            <a:ext cx="6400800" cy="485775"/>
          </a:xfrm>
          <a:prstGeom prst="rect">
            <a:avLst/>
          </a:prstGeom>
          <a:noFill/>
          <a:ln/>
        </p:spPr>
        <p:txBody>
          <a:bodyPr wrap="square" lIns="0" tIns="0" rIns="0" bIns="0" rtlCol="0" anchor="t">
            <a:spAutoFit/>
          </a:bodyPr>
          <a:lstStyle/>
          <a:p>
            <a:pPr algn="l" indent="0" marL="0">
              <a:lnSpc>
                <a:spcPts val="1900"/>
              </a:lnSpc>
              <a:buNone/>
            </a:pPr>
            <a:r>
              <a:rPr lang="en-US" sz="987" b="1" dirty="0">
                <a:solidFill>
                  <a:srgbClr val="C1502E"/>
                </a:solidFill>
              </a:rPr>
              <a:t>This is not a hypothetical concern—it is happening now in classrooms, workplaces, and homes worldwide.</a:t>
            </a:r>
            <a:endParaRPr lang="en-US" sz="987" dirty="0"/>
          </a:p>
        </p:txBody>
      </p:sp>
      <p:sp>
        <p:nvSpPr>
          <p:cNvPr id="19" name="Text 16"/>
          <p:cNvSpPr/>
          <p:nvPr/>
        </p:nvSpPr>
        <p:spPr>
          <a:xfrm>
            <a:off x="1371600" y="4443301"/>
            <a:ext cx="6400800" cy="461442"/>
          </a:xfrm>
          <a:prstGeom prst="rect">
            <a:avLst/>
          </a:prstGeom>
          <a:noFill/>
          <a:ln/>
        </p:spPr>
        <p:txBody>
          <a:bodyPr wrap="square" lIns="0" tIns="0" rIns="0" bIns="0" rtlCol="0" anchor="t">
            <a:spAutoFit/>
          </a:bodyPr>
          <a:lstStyle/>
          <a:p>
            <a:pPr algn="ctr" indent="0" marL="0">
              <a:lnSpc>
                <a:spcPts val="1800"/>
              </a:lnSpc>
              <a:buNone/>
            </a:pPr>
            <a:r>
              <a:rPr lang="en-US" sz="936" b="1" dirty="0">
                <a:solidFill>
                  <a:srgbClr val="4A7C9C"/>
                </a:solidFill>
              </a:rPr>
              <a:t>But who can safely use AI? The answer reveals a troubling paradox about expertise and AI dependence.</a:t>
            </a:r>
            <a:endParaRPr lang="en-US" sz="936" dirty="0"/>
          </a:p>
        </p:txBody>
      </p:sp>
      <p:sp>
        <p:nvSpPr>
          <p:cNvPr id="20" name="Text 17"/>
          <p:cNvSpPr/>
          <p:nvPr/>
        </p:nvSpPr>
        <p:spPr>
          <a:xfrm>
            <a:off x="1371600" y="5104767"/>
            <a:ext cx="6400800" cy="278606"/>
          </a:xfrm>
          <a:prstGeom prst="rect">
            <a:avLst/>
          </a:prstGeom>
          <a:noFill/>
          <a:ln/>
        </p:spPr>
        <p:txBody>
          <a:bodyPr wrap="square" lIns="0" tIns="0" rIns="0" bIns="0" rtlCol="0" anchor="t">
            <a:spAutoFit/>
          </a:bodyPr>
          <a:lstStyle/>
          <a:p>
            <a:pPr algn="l" indent="0" marL="0">
              <a:lnSpc>
                <a:spcPts val="1100"/>
              </a:lnSpc>
              <a:buNone/>
            </a:pPr>
            <a:r>
              <a:rPr lang="en-US" sz="503" dirty="0">
                <a:solidFill>
                  <a:srgbClr val="4A7C9C"/>
                </a:solidFill>
              </a:rPr>
              <a:t>1</a:t>
            </a:r>
            <a:pPr algn="l" indent="0" marL="0">
              <a:lnSpc>
                <a:spcPts val="1100"/>
              </a:lnSpc>
              <a:buNone/>
            </a:pPr>
            <a:r>
              <a:rPr lang="en-US" sz="674" dirty="0">
                <a:solidFill>
                  <a:srgbClr val="4A7C9C"/>
                </a:solidFill>
              </a:rPr>
              <a:t> Fügener, A., Grahl, J., Gupta, A., &amp; Ketter, W. (2022). Cognitive challenges in human–artificial intelligence collaboration. </a:t>
            </a:r>
            <a:pPr algn="l" indent="0" marL="0">
              <a:lnSpc>
                <a:spcPts val="1100"/>
              </a:lnSpc>
              <a:buNone/>
            </a:pPr>
            <a:r>
              <a:rPr lang="en-US" sz="674" i="1" dirty="0">
                <a:solidFill>
                  <a:srgbClr val="4A7C9C"/>
                </a:solidFill>
              </a:rPr>
              <a:t>Information Systems Research</a:t>
            </a:r>
            <a:pPr algn="l" indent="0" marL="0">
              <a:lnSpc>
                <a:spcPts val="1100"/>
              </a:lnSpc>
              <a:buNone/>
            </a:pPr>
            <a:r>
              <a:rPr lang="en-US" sz="674" dirty="0">
                <a:solidFill>
                  <a:srgbClr val="4A7C9C"/>
                </a:solidFill>
              </a:rPr>
              <a:t>, 33(2). [552 citations]</a:t>
            </a:r>
            <a:endParaRPr lang="en-US" sz="503"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9144000" cy="6207026"/>
          </a:xfrm>
          <a:prstGeom prst="rect">
            <a:avLst/>
          </a:prstGeom>
        </p:spPr>
      </p:pic>
      <p:sp>
        <p:nvSpPr>
          <p:cNvPr id="3" name="Shape 0"/>
          <p:cNvSpPr/>
          <p:nvPr/>
        </p:nvSpPr>
        <p:spPr>
          <a:xfrm>
            <a:off x="571500" y="250031"/>
            <a:ext cx="8001000" cy="507206"/>
          </a:xfrm>
          <a:prstGeom prst="rect">
            <a:avLst/>
          </a:prstGeom>
          <a:solidFill>
            <a:srgbClr val="000000">
              <a:alpha val="0"/>
            </a:srgbClr>
          </a:solidFill>
          <a:ln/>
        </p:spPr>
      </p:sp>
      <p:sp>
        <p:nvSpPr>
          <p:cNvPr id="4" name="Shape 1"/>
          <p:cNvSpPr/>
          <p:nvPr/>
        </p:nvSpPr>
        <p:spPr>
          <a:xfrm>
            <a:off x="571500" y="735806"/>
            <a:ext cx="8001000" cy="21431"/>
          </a:xfrm>
          <a:prstGeom prst="rect">
            <a:avLst/>
          </a:prstGeom>
          <a:solidFill>
            <a:srgbClr val="1A4D2E"/>
          </a:solidFill>
          <a:ln/>
        </p:spPr>
      </p:sp>
      <p:sp>
        <p:nvSpPr>
          <p:cNvPr id="5" name="Text 2"/>
          <p:cNvSpPr/>
          <p:nvPr/>
        </p:nvSpPr>
        <p:spPr>
          <a:xfrm>
            <a:off x="571500" y="250031"/>
            <a:ext cx="8001000" cy="507206"/>
          </a:xfrm>
          <a:prstGeom prst="rect">
            <a:avLst/>
          </a:prstGeom>
          <a:noFill/>
          <a:ln/>
        </p:spPr>
        <p:txBody>
          <a:bodyPr wrap="none" lIns="0" tIns="0" rIns="0" bIns="119126" rtlCol="0" anchor="t">
            <a:spAutoFit/>
          </a:bodyPr>
          <a:lstStyle/>
          <a:p>
            <a:pPr algn="l" indent="0" marL="0">
              <a:lnSpc>
                <a:spcPts val="3000"/>
              </a:lnSpc>
              <a:buNone/>
            </a:pPr>
            <a:r>
              <a:rPr lang="en-US" sz="1808" b="1" dirty="0">
                <a:solidFill>
                  <a:srgbClr val="1A4D2E"/>
                </a:solidFill>
              </a:rPr>
              <a:t>The Expertise Paradox—Who Can Safely Use AI?</a:t>
            </a:r>
            <a:endParaRPr lang="en-US" sz="1808" dirty="0"/>
          </a:p>
        </p:txBody>
      </p:sp>
      <p:sp>
        <p:nvSpPr>
          <p:cNvPr id="6" name="Text 3"/>
          <p:cNvSpPr/>
          <p:nvPr/>
        </p:nvSpPr>
        <p:spPr>
          <a:xfrm>
            <a:off x="571500" y="878681"/>
            <a:ext cx="8001000" cy="257175"/>
          </a:xfrm>
          <a:prstGeom prst="rect">
            <a:avLst/>
          </a:prstGeom>
          <a:noFill/>
          <a:ln/>
        </p:spPr>
        <p:txBody>
          <a:bodyPr wrap="none" lIns="0" tIns="0" rIns="0" bIns="0" rtlCol="0" anchor="t">
            <a:spAutoFit/>
          </a:bodyPr>
          <a:lstStyle/>
          <a:p>
            <a:pPr algn="l" indent="0" marL="0">
              <a:lnSpc>
                <a:spcPts val="2000"/>
              </a:lnSpc>
              <a:buNone/>
            </a:pPr>
            <a:r>
              <a:rPr lang="en-US" sz="1193" b="1" dirty="0">
                <a:solidFill>
                  <a:srgbClr val="1A4D2E"/>
                </a:solidFill>
              </a:rPr>
              <a:t>The Paradox of AI Delegation</a:t>
            </a:r>
            <a:endParaRPr lang="en-US" sz="1193" dirty="0"/>
          </a:p>
        </p:txBody>
      </p:sp>
      <p:sp>
        <p:nvSpPr>
          <p:cNvPr id="7" name="Text 4"/>
          <p:cNvSpPr/>
          <p:nvPr/>
        </p:nvSpPr>
        <p:spPr>
          <a:xfrm>
            <a:off x="571500" y="1207294"/>
            <a:ext cx="8001000" cy="411435"/>
          </a:xfrm>
          <a:prstGeom prst="rect">
            <a:avLst/>
          </a:prstGeom>
          <a:noFill/>
          <a:ln/>
        </p:spPr>
        <p:txBody>
          <a:bodyPr wrap="square" lIns="0" tIns="0" rIns="0" bIns="0" rtlCol="0" anchor="t">
            <a:spAutoFit/>
          </a:bodyPr>
          <a:lstStyle/>
          <a:p>
            <a:pPr algn="l" indent="0" marL="0">
              <a:lnSpc>
                <a:spcPts val="1600"/>
              </a:lnSpc>
              <a:buNone/>
            </a:pPr>
            <a:r>
              <a:rPr lang="en-US" sz="942" dirty="0">
                <a:solidFill>
                  <a:srgbClr val="2C3E50"/>
                </a:solidFill>
              </a:rPr>
              <a:t>Research shows that humans struggle to delegate effectively to AI because we often lack the knowledge to assess when AI is reliable </a:t>
            </a:r>
            <a:pPr algn="l" indent="0" marL="0">
              <a:lnSpc>
                <a:spcPts val="1600"/>
              </a:lnSpc>
              <a:buNone/>
            </a:pPr>
            <a:r>
              <a:rPr lang="en-US" sz="942" dirty="0">
                <a:solidFill>
                  <a:srgbClr val="2C3E50"/>
                </a:solidFill>
              </a:rPr>
              <a:t>and when it's not.</a:t>
            </a:r>
            <a:pPr algn="l" indent="0" marL="0">
              <a:lnSpc>
                <a:spcPts val="1600"/>
              </a:lnSpc>
              <a:buNone/>
            </a:pPr>
            <a:r>
              <a:rPr lang="en-US" sz="701" dirty="0">
                <a:solidFill>
                  <a:srgbClr val="2C3E50"/>
                </a:solidFill>
              </a:rPr>
              <a:t>1</a:t>
            </a:r>
            <a:pPr algn="l" indent="0" marL="0">
              <a:lnSpc>
                <a:spcPts val="1600"/>
              </a:lnSpc>
              <a:buNone/>
            </a:pPr>
            <a:r>
              <a:rPr lang="en-US" sz="942" dirty="0">
                <a:solidFill>
                  <a:srgbClr val="2C3E50"/>
                </a:solidFill>
              </a:rPr>
              <a:t> This creates a fundamental paradox:</a:t>
            </a:r>
            <a:endParaRPr lang="en-US" sz="942" dirty="0"/>
          </a:p>
        </p:txBody>
      </p:sp>
      <p:sp>
        <p:nvSpPr>
          <p:cNvPr id="8" name="Shape 5"/>
          <p:cNvSpPr/>
          <p:nvPr/>
        </p:nvSpPr>
        <p:spPr>
          <a:xfrm>
            <a:off x="571500" y="1704454"/>
            <a:ext cx="8001000" cy="405743"/>
          </a:xfrm>
          <a:prstGeom prst="rect">
            <a:avLst/>
          </a:prstGeom>
          <a:solidFill>
            <a:srgbClr val="F8F9FA"/>
          </a:solidFill>
          <a:ln/>
        </p:spPr>
      </p:sp>
      <p:sp>
        <p:nvSpPr>
          <p:cNvPr id="9" name="Text 6"/>
          <p:cNvSpPr/>
          <p:nvPr/>
        </p:nvSpPr>
        <p:spPr>
          <a:xfrm>
            <a:off x="700088" y="1804467"/>
            <a:ext cx="7743825" cy="205718"/>
          </a:xfrm>
          <a:prstGeom prst="rect">
            <a:avLst/>
          </a:prstGeom>
          <a:noFill/>
          <a:ln/>
        </p:spPr>
        <p:txBody>
          <a:bodyPr wrap="none" lIns="0" tIns="0" rIns="0" bIns="0" rtlCol="0" anchor="t">
            <a:spAutoFit/>
          </a:bodyPr>
          <a:lstStyle/>
          <a:p>
            <a:pPr algn="l" indent="0" marL="0">
              <a:lnSpc>
                <a:spcPts val="1600"/>
              </a:lnSpc>
              <a:buNone/>
            </a:pPr>
            <a:r>
              <a:rPr lang="en-US" sz="885" b="1" dirty="0">
                <a:solidFill>
                  <a:srgbClr val="4A7C9C"/>
                </a:solidFill>
              </a:rPr>
              <a:t>Experts</a:t>
            </a:r>
            <a:pPr algn="l" indent="0" marL="0">
              <a:lnSpc>
                <a:spcPts val="1600"/>
              </a:lnSpc>
              <a:buNone/>
            </a:pPr>
            <a:r>
              <a:rPr lang="en-US" sz="942" dirty="0">
                <a:solidFill>
                  <a:srgbClr val="2C3E50"/>
                </a:solidFill>
              </a:rPr>
              <a:t> can use AI effectively because they can spot errors and evaluate output</a:t>
            </a:r>
            <a:endParaRPr lang="en-US" sz="885" dirty="0"/>
          </a:p>
        </p:txBody>
      </p:sp>
      <p:sp>
        <p:nvSpPr>
          <p:cNvPr id="10" name="Shape 7"/>
          <p:cNvSpPr/>
          <p:nvPr/>
        </p:nvSpPr>
        <p:spPr>
          <a:xfrm>
            <a:off x="571500" y="2181634"/>
            <a:ext cx="8001000" cy="405743"/>
          </a:xfrm>
          <a:prstGeom prst="rect">
            <a:avLst/>
          </a:prstGeom>
          <a:solidFill>
            <a:srgbClr val="F8F9FA"/>
          </a:solidFill>
          <a:ln/>
        </p:spPr>
      </p:sp>
      <p:sp>
        <p:nvSpPr>
          <p:cNvPr id="11" name="Text 8"/>
          <p:cNvSpPr/>
          <p:nvPr/>
        </p:nvSpPr>
        <p:spPr>
          <a:xfrm>
            <a:off x="700088" y="2281647"/>
            <a:ext cx="7743825" cy="205718"/>
          </a:xfrm>
          <a:prstGeom prst="rect">
            <a:avLst/>
          </a:prstGeom>
          <a:noFill/>
          <a:ln/>
        </p:spPr>
        <p:txBody>
          <a:bodyPr wrap="none" lIns="0" tIns="0" rIns="0" bIns="0" rtlCol="0" anchor="t">
            <a:spAutoFit/>
          </a:bodyPr>
          <a:lstStyle/>
          <a:p>
            <a:pPr algn="l" indent="0" marL="0">
              <a:lnSpc>
                <a:spcPts val="1600"/>
              </a:lnSpc>
              <a:buNone/>
            </a:pPr>
            <a:r>
              <a:rPr lang="en-US" sz="885" b="1" dirty="0">
                <a:solidFill>
                  <a:srgbClr val="4A7C9C"/>
                </a:solidFill>
              </a:rPr>
              <a:t>Novices</a:t>
            </a:r>
            <a:pPr algn="l" indent="0" marL="0">
              <a:lnSpc>
                <a:spcPts val="1600"/>
              </a:lnSpc>
              <a:buNone/>
            </a:pPr>
            <a:r>
              <a:rPr lang="en-US" sz="942" dirty="0">
                <a:solidFill>
                  <a:srgbClr val="2C3E50"/>
                </a:solidFill>
              </a:rPr>
              <a:t> need AI most but are least equipped to use it safely</a:t>
            </a:r>
            <a:endParaRPr lang="en-US" sz="885" dirty="0"/>
          </a:p>
        </p:txBody>
      </p:sp>
      <p:sp>
        <p:nvSpPr>
          <p:cNvPr id="12" name="Shape 9"/>
          <p:cNvSpPr/>
          <p:nvPr/>
        </p:nvSpPr>
        <p:spPr>
          <a:xfrm>
            <a:off x="571500" y="2644527"/>
            <a:ext cx="8001000" cy="405743"/>
          </a:xfrm>
          <a:prstGeom prst="rect">
            <a:avLst/>
          </a:prstGeom>
          <a:solidFill>
            <a:srgbClr val="F8F9FA"/>
          </a:solidFill>
          <a:ln/>
        </p:spPr>
      </p:sp>
      <p:sp>
        <p:nvSpPr>
          <p:cNvPr id="13" name="Text 10"/>
          <p:cNvSpPr/>
          <p:nvPr/>
        </p:nvSpPr>
        <p:spPr>
          <a:xfrm>
            <a:off x="700088" y="2744539"/>
            <a:ext cx="7743825" cy="205718"/>
          </a:xfrm>
          <a:prstGeom prst="rect">
            <a:avLst/>
          </a:prstGeom>
          <a:noFill/>
          <a:ln/>
        </p:spPr>
        <p:txBody>
          <a:bodyPr wrap="none" lIns="0" tIns="0" rIns="0" bIns="0" rtlCol="0" anchor="t">
            <a:spAutoFit/>
          </a:bodyPr>
          <a:lstStyle/>
          <a:p>
            <a:pPr algn="l" indent="0" marL="0">
              <a:lnSpc>
                <a:spcPts val="1600"/>
              </a:lnSpc>
              <a:buNone/>
            </a:pPr>
            <a:r>
              <a:rPr lang="en-US" sz="885" b="1" dirty="0">
                <a:solidFill>
                  <a:srgbClr val="4A7C9C"/>
                </a:solidFill>
              </a:rPr>
              <a:t>Students</a:t>
            </a:r>
            <a:pPr algn="l" indent="0" marL="0">
              <a:lnSpc>
                <a:spcPts val="1600"/>
              </a:lnSpc>
              <a:buNone/>
            </a:pPr>
            <a:r>
              <a:rPr lang="en-US" sz="942" dirty="0">
                <a:solidFill>
                  <a:srgbClr val="2C3E50"/>
                </a:solidFill>
              </a:rPr>
              <a:t> who use AI to "learn" never develop the expertise to evaluate it</a:t>
            </a:r>
            <a:endParaRPr lang="en-US" sz="885" dirty="0"/>
          </a:p>
        </p:txBody>
      </p:sp>
      <p:sp>
        <p:nvSpPr>
          <p:cNvPr id="14" name="Text 11"/>
          <p:cNvSpPr/>
          <p:nvPr/>
        </p:nvSpPr>
        <p:spPr>
          <a:xfrm>
            <a:off x="571500" y="3221720"/>
            <a:ext cx="8001000" cy="257175"/>
          </a:xfrm>
          <a:prstGeom prst="rect">
            <a:avLst/>
          </a:prstGeom>
          <a:noFill/>
          <a:ln/>
        </p:spPr>
        <p:txBody>
          <a:bodyPr wrap="none" lIns="0" tIns="0" rIns="0" bIns="0" rtlCol="0" anchor="t">
            <a:spAutoFit/>
          </a:bodyPr>
          <a:lstStyle/>
          <a:p>
            <a:pPr algn="l" indent="0" marL="0">
              <a:lnSpc>
                <a:spcPts val="2000"/>
              </a:lnSpc>
              <a:buNone/>
            </a:pPr>
            <a:r>
              <a:rPr lang="en-US" sz="1193" b="1" dirty="0">
                <a:solidFill>
                  <a:srgbClr val="1A4D2E"/>
                </a:solidFill>
              </a:rPr>
              <a:t>Real-World Example</a:t>
            </a:r>
            <a:endParaRPr lang="en-US" sz="1193" dirty="0"/>
          </a:p>
        </p:txBody>
      </p:sp>
      <p:sp>
        <p:nvSpPr>
          <p:cNvPr id="15" name="Shape 12"/>
          <p:cNvSpPr/>
          <p:nvPr/>
        </p:nvSpPr>
        <p:spPr>
          <a:xfrm>
            <a:off x="571500" y="3621770"/>
            <a:ext cx="8001000" cy="1160078"/>
          </a:xfrm>
          <a:prstGeom prst="rect">
            <a:avLst/>
          </a:prstGeom>
          <a:solidFill>
            <a:srgbClr val="FFF5F5"/>
          </a:solidFill>
          <a:ln/>
        </p:spPr>
      </p:sp>
      <p:sp>
        <p:nvSpPr>
          <p:cNvPr id="16" name="Shape 13"/>
          <p:cNvSpPr/>
          <p:nvPr/>
        </p:nvSpPr>
        <p:spPr>
          <a:xfrm>
            <a:off x="571500" y="3621770"/>
            <a:ext cx="42863" cy="1160078"/>
          </a:xfrm>
          <a:prstGeom prst="rect">
            <a:avLst/>
          </a:prstGeom>
          <a:solidFill>
            <a:srgbClr val="C1502E"/>
          </a:solidFill>
          <a:ln/>
        </p:spPr>
      </p:sp>
      <p:sp>
        <p:nvSpPr>
          <p:cNvPr id="17" name="Text 14"/>
          <p:cNvSpPr/>
          <p:nvPr/>
        </p:nvSpPr>
        <p:spPr>
          <a:xfrm>
            <a:off x="714375" y="3736070"/>
            <a:ext cx="7715250" cy="617153"/>
          </a:xfrm>
          <a:prstGeom prst="rect">
            <a:avLst/>
          </a:prstGeom>
          <a:noFill/>
          <a:ln/>
        </p:spPr>
        <p:txBody>
          <a:bodyPr wrap="square" lIns="0" tIns="0" rIns="0" bIns="0" rtlCol="0" anchor="t">
            <a:spAutoFit/>
          </a:bodyPr>
          <a:lstStyle/>
          <a:p>
            <a:pPr algn="l" indent="0" marL="0">
              <a:lnSpc>
                <a:spcPts val="1600"/>
              </a:lnSpc>
              <a:buNone/>
            </a:pPr>
            <a:r>
              <a:rPr lang="en-US" sz="942" dirty="0">
                <a:solidFill>
                  <a:srgbClr val="2C3E50"/>
                </a:solidFill>
              </a:rPr>
              <a:t>A student uses AI to write an essay about climate change. The AI includes a plausible-sounding but false statistic. The student, lacking domain knowledge, doesn't catch the error. The student never learns the real information and now believes the falsehood.</a:t>
            </a:r>
            <a:endParaRPr lang="en-US" sz="942" dirty="0"/>
          </a:p>
        </p:txBody>
      </p:sp>
      <p:sp>
        <p:nvSpPr>
          <p:cNvPr id="18" name="Text 15"/>
          <p:cNvSpPr/>
          <p:nvPr/>
        </p:nvSpPr>
        <p:spPr>
          <a:xfrm>
            <a:off x="714375" y="4438948"/>
            <a:ext cx="7715250" cy="228600"/>
          </a:xfrm>
          <a:prstGeom prst="rect">
            <a:avLst/>
          </a:prstGeom>
          <a:noFill/>
          <a:ln/>
        </p:spPr>
        <p:txBody>
          <a:bodyPr wrap="none" lIns="0" tIns="0" rIns="0" bIns="0" rtlCol="0" anchor="t">
            <a:spAutoFit/>
          </a:bodyPr>
          <a:lstStyle/>
          <a:p>
            <a:pPr algn="l" indent="0" marL="0">
              <a:lnSpc>
                <a:spcPts val="1800"/>
              </a:lnSpc>
              <a:buNone/>
            </a:pPr>
            <a:r>
              <a:rPr lang="en-US" sz="987" b="1" dirty="0">
                <a:solidFill>
                  <a:srgbClr val="C1502E"/>
                </a:solidFill>
              </a:rPr>
              <a:t>The student has not learned—they have been misinformed. And they lack the knowledge to realize it.</a:t>
            </a:r>
            <a:endParaRPr lang="en-US" sz="987" dirty="0"/>
          </a:p>
        </p:txBody>
      </p:sp>
      <p:sp>
        <p:nvSpPr>
          <p:cNvPr id="19" name="Text 16"/>
          <p:cNvSpPr/>
          <p:nvPr/>
        </p:nvSpPr>
        <p:spPr>
          <a:xfrm>
            <a:off x="571500" y="5139035"/>
            <a:ext cx="8001000" cy="457200"/>
          </a:xfrm>
          <a:prstGeom prst="rect">
            <a:avLst/>
          </a:prstGeom>
          <a:noFill/>
          <a:ln/>
        </p:spPr>
        <p:txBody>
          <a:bodyPr wrap="square" lIns="0" tIns="0" rIns="0" bIns="0" rtlCol="0" anchor="t">
            <a:spAutoFit/>
          </a:bodyPr>
          <a:lstStyle/>
          <a:p>
            <a:pPr algn="ctr" indent="0" marL="0">
              <a:lnSpc>
                <a:spcPts val="1800"/>
              </a:lnSpc>
              <a:buNone/>
            </a:pPr>
            <a:r>
              <a:rPr lang="en-US" sz="987" b="1" dirty="0">
                <a:solidFill>
                  <a:srgbClr val="1A4D2E"/>
                </a:solidFill>
              </a:rPr>
              <a:t>This is why building genuine expertise remains essential. Without it, we cannot safely use AI—we can only blindly trust it.</a:t>
            </a:r>
            <a:endParaRPr lang="en-US" sz="987" dirty="0"/>
          </a:p>
        </p:txBody>
      </p:sp>
      <p:sp>
        <p:nvSpPr>
          <p:cNvPr id="20" name="Text 17"/>
          <p:cNvSpPr/>
          <p:nvPr/>
        </p:nvSpPr>
        <p:spPr>
          <a:xfrm>
            <a:off x="571500" y="5796260"/>
            <a:ext cx="8001000" cy="139303"/>
          </a:xfrm>
          <a:prstGeom prst="rect">
            <a:avLst/>
          </a:prstGeom>
          <a:noFill/>
          <a:ln/>
        </p:spPr>
        <p:txBody>
          <a:bodyPr wrap="none" lIns="0" tIns="0" rIns="0" bIns="0" rtlCol="0" anchor="t">
            <a:spAutoFit/>
          </a:bodyPr>
          <a:lstStyle/>
          <a:p>
            <a:pPr algn="l" indent="0" marL="0">
              <a:lnSpc>
                <a:spcPts val="1100"/>
              </a:lnSpc>
              <a:buNone/>
            </a:pPr>
            <a:r>
              <a:rPr lang="en-US" sz="503" dirty="0">
                <a:solidFill>
                  <a:srgbClr val="4A7C9C"/>
                </a:solidFill>
              </a:rPr>
              <a:t>1</a:t>
            </a:r>
            <a:pPr algn="l" indent="0" marL="0">
              <a:lnSpc>
                <a:spcPts val="1100"/>
              </a:lnSpc>
              <a:buNone/>
            </a:pPr>
            <a:r>
              <a:rPr lang="en-US" sz="674" dirty="0">
                <a:solidFill>
                  <a:srgbClr val="4A7C9C"/>
                </a:solidFill>
              </a:rPr>
              <a:t> Fügener, A., Grahl, J., Gupta, A., &amp; Ketter, W. (2022). Cognitive challenges in human–artificial intelligence collaboration. </a:t>
            </a:r>
            <a:pPr algn="l" indent="0" marL="0">
              <a:lnSpc>
                <a:spcPts val="1100"/>
              </a:lnSpc>
              <a:buNone/>
            </a:pPr>
            <a:r>
              <a:rPr lang="en-US" sz="674" i="1" dirty="0">
                <a:solidFill>
                  <a:srgbClr val="4A7C9C"/>
                </a:solidFill>
              </a:rPr>
              <a:t>Information Systems Research</a:t>
            </a:r>
            <a:pPr algn="l" indent="0" marL="0">
              <a:lnSpc>
                <a:spcPts val="1100"/>
              </a:lnSpc>
              <a:buNone/>
            </a:pPr>
            <a:r>
              <a:rPr lang="en-US" sz="674" dirty="0">
                <a:solidFill>
                  <a:srgbClr val="4A7C9C"/>
                </a:solidFill>
              </a:rPr>
              <a:t>, 33(2). [552 citations]</a:t>
            </a:r>
            <a:endParaRPr lang="en-US" sz="503"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9144000" cy="5707689"/>
          </a:xfrm>
          <a:prstGeom prst="rect">
            <a:avLst/>
          </a:prstGeom>
        </p:spPr>
      </p:pic>
      <p:sp>
        <p:nvSpPr>
          <p:cNvPr id="3" name="Shape 0"/>
          <p:cNvSpPr/>
          <p:nvPr/>
        </p:nvSpPr>
        <p:spPr>
          <a:xfrm>
            <a:off x="571500" y="271463"/>
            <a:ext cx="8001000" cy="507206"/>
          </a:xfrm>
          <a:prstGeom prst="rect">
            <a:avLst/>
          </a:prstGeom>
          <a:solidFill>
            <a:srgbClr val="000000">
              <a:alpha val="0"/>
            </a:srgbClr>
          </a:solidFill>
          <a:ln/>
        </p:spPr>
      </p:sp>
      <p:sp>
        <p:nvSpPr>
          <p:cNvPr id="4" name="Shape 1"/>
          <p:cNvSpPr/>
          <p:nvPr/>
        </p:nvSpPr>
        <p:spPr>
          <a:xfrm>
            <a:off x="571500" y="757238"/>
            <a:ext cx="8001000" cy="21431"/>
          </a:xfrm>
          <a:prstGeom prst="rect">
            <a:avLst/>
          </a:prstGeom>
          <a:solidFill>
            <a:srgbClr val="1A4D2E"/>
          </a:solidFill>
          <a:ln/>
        </p:spPr>
      </p:sp>
      <p:sp>
        <p:nvSpPr>
          <p:cNvPr id="5" name="Text 2"/>
          <p:cNvSpPr/>
          <p:nvPr/>
        </p:nvSpPr>
        <p:spPr>
          <a:xfrm>
            <a:off x="571500" y="271463"/>
            <a:ext cx="8001000" cy="507206"/>
          </a:xfrm>
          <a:prstGeom prst="rect">
            <a:avLst/>
          </a:prstGeom>
          <a:noFill/>
          <a:ln/>
        </p:spPr>
        <p:txBody>
          <a:bodyPr wrap="none" lIns="0" tIns="0" rIns="0" bIns="119126" rtlCol="0" anchor="t">
            <a:spAutoFit/>
          </a:bodyPr>
          <a:lstStyle/>
          <a:p>
            <a:pPr algn="l" indent="0" marL="0">
              <a:lnSpc>
                <a:spcPts val="3000"/>
              </a:lnSpc>
              <a:buNone/>
            </a:pPr>
            <a:r>
              <a:rPr lang="en-US" sz="1808" b="1" dirty="0">
                <a:solidFill>
                  <a:srgbClr val="1A4D2E"/>
                </a:solidFill>
              </a:rPr>
              <a:t>AI Is a Tool to Augment Human Intelligence, Not Replace It</a:t>
            </a:r>
            <a:endParaRPr lang="en-US" sz="1808" dirty="0"/>
          </a:p>
        </p:txBody>
      </p:sp>
      <p:pic>
        <p:nvPicPr>
          <p:cNvPr id="6" name="Image 1" descr="preencoded.png">    </p:cNvPr>
          <p:cNvPicPr>
            <a:picLocks noChangeAspect="1"/>
          </p:cNvPicPr>
          <p:nvPr/>
        </p:nvPicPr>
        <p:blipFill>
          <a:blip r:embed="rId2"/>
          <a:stretch>
            <a:fillRect/>
          </a:stretch>
        </p:blipFill>
        <p:spPr>
          <a:xfrm>
            <a:off x="571500" y="1514335"/>
            <a:ext cx="2552691" cy="2749032"/>
          </a:xfrm>
          <a:prstGeom prst="rect">
            <a:avLst/>
          </a:prstGeom>
        </p:spPr>
      </p:pic>
      <p:sp>
        <p:nvSpPr>
          <p:cNvPr id="7" name="Text 3"/>
          <p:cNvSpPr/>
          <p:nvPr/>
        </p:nvSpPr>
        <p:spPr>
          <a:xfrm>
            <a:off x="571500" y="4377668"/>
            <a:ext cx="2552691" cy="437164"/>
          </a:xfrm>
          <a:prstGeom prst="rect">
            <a:avLst/>
          </a:prstGeom>
          <a:noFill/>
          <a:ln/>
        </p:spPr>
        <p:txBody>
          <a:bodyPr wrap="square" lIns="0" tIns="0" rIns="0" bIns="0" rtlCol="0" anchor="t">
            <a:spAutoFit/>
          </a:bodyPr>
          <a:lstStyle/>
          <a:p>
            <a:pPr algn="ctr" indent="0" marL="0">
              <a:lnSpc>
                <a:spcPts val="1700"/>
              </a:lnSpc>
              <a:buNone/>
            </a:pPr>
            <a:r>
              <a:rPr lang="en-US" sz="942" dirty="0">
                <a:solidFill>
                  <a:srgbClr val="4A7C9C"/>
                </a:solidFill>
              </a:rPr>
              <a:t>Like any tool, AI requires human expertise to use effectively and responsibly.</a:t>
            </a:r>
            <a:endParaRPr lang="en-US" sz="942" dirty="0"/>
          </a:p>
        </p:txBody>
      </p:sp>
      <p:sp>
        <p:nvSpPr>
          <p:cNvPr id="8" name="Text 4"/>
          <p:cNvSpPr/>
          <p:nvPr/>
        </p:nvSpPr>
        <p:spPr>
          <a:xfrm>
            <a:off x="3295641" y="914400"/>
            <a:ext cx="5276859" cy="437164"/>
          </a:xfrm>
          <a:prstGeom prst="rect">
            <a:avLst/>
          </a:prstGeom>
          <a:noFill/>
          <a:ln/>
        </p:spPr>
        <p:txBody>
          <a:bodyPr wrap="square" lIns="0" tIns="0" rIns="0" bIns="0" rtlCol="0" anchor="t">
            <a:spAutoFit/>
          </a:bodyPr>
          <a:lstStyle/>
          <a:p>
            <a:pPr algn="l" indent="0" marL="0">
              <a:lnSpc>
                <a:spcPts val="1700"/>
              </a:lnSpc>
              <a:buNone/>
            </a:pPr>
            <a:r>
              <a:rPr lang="en-US" sz="942" dirty="0">
                <a:solidFill>
                  <a:srgbClr val="2C3E50"/>
                </a:solidFill>
              </a:rPr>
              <a:t>We need to fundamentally reframe how we think about AI. It is not a colleague, assistant, or thinking partner. It is a tool—powerful, but fundamentally limited.</a:t>
            </a:r>
            <a:endParaRPr lang="en-US" sz="942" dirty="0"/>
          </a:p>
        </p:txBody>
      </p:sp>
      <p:sp>
        <p:nvSpPr>
          <p:cNvPr id="9" name="Shape 5"/>
          <p:cNvSpPr/>
          <p:nvPr/>
        </p:nvSpPr>
        <p:spPr>
          <a:xfrm>
            <a:off x="3295641" y="1565877"/>
            <a:ext cx="5276859" cy="1381534"/>
          </a:xfrm>
          <a:prstGeom prst="rect">
            <a:avLst/>
          </a:prstGeom>
          <a:solidFill>
            <a:srgbClr val="F8F9FA"/>
          </a:solidFill>
          <a:ln/>
        </p:spPr>
      </p:sp>
      <p:sp>
        <p:nvSpPr>
          <p:cNvPr id="10" name="Text 6"/>
          <p:cNvSpPr/>
          <p:nvPr/>
        </p:nvSpPr>
        <p:spPr>
          <a:xfrm>
            <a:off x="3424228" y="1665889"/>
            <a:ext cx="5019684" cy="235744"/>
          </a:xfrm>
          <a:prstGeom prst="rect">
            <a:avLst/>
          </a:prstGeom>
          <a:noFill/>
          <a:ln/>
        </p:spPr>
        <p:txBody>
          <a:bodyPr wrap="none" lIns="0" tIns="0" rIns="0" bIns="0" rtlCol="0" anchor="t">
            <a:spAutoFit/>
          </a:bodyPr>
          <a:lstStyle/>
          <a:p>
            <a:pPr algn="l" indent="0" marL="0">
              <a:lnSpc>
                <a:spcPts val="1900"/>
              </a:lnSpc>
              <a:buNone/>
            </a:pPr>
            <a:r>
              <a:rPr lang="en-US" sz="1090" b="1" dirty="0">
                <a:solidFill>
                  <a:srgbClr val="4A7C9C"/>
                </a:solidFill>
              </a:rPr>
              <a:t>The Calculator Analogy</a:t>
            </a:r>
            <a:endParaRPr lang="en-US" sz="1090" dirty="0"/>
          </a:p>
        </p:txBody>
      </p:sp>
      <p:sp>
        <p:nvSpPr>
          <p:cNvPr id="11" name="Text 7"/>
          <p:cNvSpPr/>
          <p:nvPr/>
        </p:nvSpPr>
        <p:spPr>
          <a:xfrm>
            <a:off x="3424228" y="1973070"/>
            <a:ext cx="5019684" cy="874328"/>
          </a:xfrm>
          <a:prstGeom prst="rect">
            <a:avLst/>
          </a:prstGeom>
          <a:noFill/>
          <a:ln/>
        </p:spPr>
        <p:txBody>
          <a:bodyPr wrap="square" lIns="0" tIns="0" rIns="0" bIns="0" rtlCol="0" anchor="t">
            <a:spAutoFit/>
          </a:bodyPr>
          <a:lstStyle/>
          <a:p>
            <a:pPr algn="l" indent="0" marL="0">
              <a:lnSpc>
                <a:spcPts val="1700"/>
              </a:lnSpc>
              <a:buNone/>
            </a:pPr>
            <a:r>
              <a:rPr lang="en-US" sz="942" dirty="0">
                <a:solidFill>
                  <a:srgbClr val="2C3E50"/>
                </a:solidFill>
              </a:rPr>
              <a:t>A calculator can perform complex mathematical operations instantly, but it doesn't </a:t>
            </a:r>
            <a:pPr algn="l" indent="0" marL="0">
              <a:lnSpc>
                <a:spcPts val="1700"/>
              </a:lnSpc>
              <a:buNone/>
            </a:pPr>
            <a:r>
              <a:rPr lang="en-US" sz="942" dirty="0">
                <a:solidFill>
                  <a:srgbClr val="2C3E50"/>
                </a:solidFill>
              </a:rPr>
              <a:t>understand math. You still need to know </a:t>
            </a:r>
            <a:pPr algn="l" indent="0" marL="0">
              <a:lnSpc>
                <a:spcPts val="1700"/>
              </a:lnSpc>
              <a:buNone/>
            </a:pPr>
            <a:r>
              <a:rPr lang="en-US" sz="942" i="1" dirty="0">
                <a:solidFill>
                  <a:srgbClr val="2C3E50"/>
                </a:solidFill>
              </a:rPr>
              <a:t>which</a:t>
            </a:r>
            <a:pPr algn="l" indent="0" marL="0">
              <a:lnSpc>
                <a:spcPts val="1700"/>
              </a:lnSpc>
              <a:buNone/>
            </a:pPr>
            <a:r>
              <a:rPr lang="en-US" sz="942" dirty="0">
                <a:solidFill>
                  <a:srgbClr val="2C3E50"/>
                </a:solidFill>
              </a:rPr>
              <a:t> calculations to perform, </a:t>
            </a:r>
            <a:pPr algn="l" indent="0" marL="0">
              <a:lnSpc>
                <a:spcPts val="1700"/>
              </a:lnSpc>
              <a:buNone/>
            </a:pPr>
            <a:r>
              <a:rPr lang="en-US" sz="942" i="1" dirty="0">
                <a:solidFill>
                  <a:srgbClr val="2C3E50"/>
                </a:solidFill>
              </a:rPr>
              <a:t>how</a:t>
            </a:r>
            <a:pPr algn="l" indent="0" marL="0">
              <a:lnSpc>
                <a:spcPts val="1700"/>
              </a:lnSpc>
              <a:buNone/>
            </a:pPr>
            <a:r>
              <a:rPr lang="en-US" sz="942" dirty="0">
                <a:solidFill>
                  <a:srgbClr val="2C3E50"/>
                </a:solidFill>
              </a:rPr>
              <a:t> to </a:t>
            </a:r>
            <a:pPr algn="l" indent="0" marL="0">
              <a:lnSpc>
                <a:spcPts val="1700"/>
              </a:lnSpc>
              <a:buNone/>
            </a:pPr>
            <a:r>
              <a:rPr lang="en-US" sz="942" dirty="0">
                <a:solidFill>
                  <a:srgbClr val="2C3E50"/>
                </a:solidFill>
              </a:rPr>
              <a:t>interpret the results, and </a:t>
            </a:r>
            <a:pPr algn="l" indent="0" marL="0">
              <a:lnSpc>
                <a:spcPts val="1700"/>
              </a:lnSpc>
              <a:buNone/>
            </a:pPr>
            <a:r>
              <a:rPr lang="en-US" sz="942" i="1" dirty="0">
                <a:solidFill>
                  <a:srgbClr val="2C3E50"/>
                </a:solidFill>
              </a:rPr>
              <a:t>whether</a:t>
            </a:r>
            <a:pPr algn="l" indent="0" marL="0">
              <a:lnSpc>
                <a:spcPts val="1700"/>
              </a:lnSpc>
              <a:buNone/>
            </a:pPr>
            <a:r>
              <a:rPr lang="en-US" sz="942" dirty="0">
                <a:solidFill>
                  <a:srgbClr val="2C3E50"/>
                </a:solidFill>
              </a:rPr>
              <a:t> the answer makes sense. A calculator in the </a:t>
            </a:r>
            <a:pPr algn="l" indent="0" marL="0">
              <a:lnSpc>
                <a:spcPts val="1700"/>
              </a:lnSpc>
              <a:buNone/>
            </a:pPr>
            <a:r>
              <a:rPr lang="en-US" sz="942" dirty="0">
                <a:solidFill>
                  <a:srgbClr val="2C3E50"/>
                </a:solidFill>
              </a:rPr>
              <a:t>hands of someone who doesn't understand math is useless—or worse, dangerous.</a:t>
            </a:r>
            <a:endParaRPr lang="en-US" sz="942" dirty="0"/>
          </a:p>
        </p:txBody>
      </p:sp>
      <p:sp>
        <p:nvSpPr>
          <p:cNvPr id="12" name="Shape 8"/>
          <p:cNvSpPr/>
          <p:nvPr/>
        </p:nvSpPr>
        <p:spPr>
          <a:xfrm>
            <a:off x="3295641" y="3133148"/>
            <a:ext cx="5276859" cy="1381534"/>
          </a:xfrm>
          <a:prstGeom prst="rect">
            <a:avLst/>
          </a:prstGeom>
          <a:solidFill>
            <a:srgbClr val="F8F9FA"/>
          </a:solidFill>
          <a:ln/>
        </p:spPr>
      </p:sp>
      <p:sp>
        <p:nvSpPr>
          <p:cNvPr id="13" name="Text 9"/>
          <p:cNvSpPr/>
          <p:nvPr/>
        </p:nvSpPr>
        <p:spPr>
          <a:xfrm>
            <a:off x="3424228" y="3233161"/>
            <a:ext cx="5019684" cy="235744"/>
          </a:xfrm>
          <a:prstGeom prst="rect">
            <a:avLst/>
          </a:prstGeom>
          <a:noFill/>
          <a:ln/>
        </p:spPr>
        <p:txBody>
          <a:bodyPr wrap="none" lIns="0" tIns="0" rIns="0" bIns="0" rtlCol="0" anchor="t">
            <a:spAutoFit/>
          </a:bodyPr>
          <a:lstStyle/>
          <a:p>
            <a:pPr algn="l" indent="0" marL="0">
              <a:lnSpc>
                <a:spcPts val="1900"/>
              </a:lnSpc>
              <a:buNone/>
            </a:pPr>
            <a:r>
              <a:rPr lang="en-US" sz="1090" b="1" dirty="0">
                <a:solidFill>
                  <a:srgbClr val="4A7C9C"/>
                </a:solidFill>
              </a:rPr>
              <a:t>The Map Analogy</a:t>
            </a:r>
            <a:endParaRPr lang="en-US" sz="1090" dirty="0"/>
          </a:p>
        </p:txBody>
      </p:sp>
      <p:sp>
        <p:nvSpPr>
          <p:cNvPr id="14" name="Text 10"/>
          <p:cNvSpPr/>
          <p:nvPr/>
        </p:nvSpPr>
        <p:spPr>
          <a:xfrm>
            <a:off x="3424228" y="3540342"/>
            <a:ext cx="5019684" cy="874328"/>
          </a:xfrm>
          <a:prstGeom prst="rect">
            <a:avLst/>
          </a:prstGeom>
          <a:noFill/>
          <a:ln/>
        </p:spPr>
        <p:txBody>
          <a:bodyPr wrap="square" lIns="0" tIns="0" rIns="0" bIns="0" rtlCol="0" anchor="t">
            <a:spAutoFit/>
          </a:bodyPr>
          <a:lstStyle/>
          <a:p>
            <a:pPr algn="l" indent="0" marL="0">
              <a:lnSpc>
                <a:spcPts val="1700"/>
              </a:lnSpc>
              <a:buNone/>
            </a:pPr>
            <a:r>
              <a:rPr lang="en-US" sz="942" dirty="0">
                <a:solidFill>
                  <a:srgbClr val="2C3E50"/>
                </a:solidFill>
              </a:rPr>
              <a:t>A map provides information, but you still need to understand navigation, context, </a:t>
            </a:r>
            <a:pPr algn="l" indent="0" marL="0">
              <a:lnSpc>
                <a:spcPts val="1700"/>
              </a:lnSpc>
              <a:buNone/>
            </a:pPr>
            <a:r>
              <a:rPr lang="en-US" sz="942" dirty="0">
                <a:solidFill>
                  <a:srgbClr val="2C3E50"/>
                </a:solidFill>
              </a:rPr>
              <a:t>and your destination. A map doesn't tell you where you </a:t>
            </a:r>
            <a:pPr algn="l" indent="0" marL="0">
              <a:lnSpc>
                <a:spcPts val="1700"/>
              </a:lnSpc>
              <a:buNone/>
            </a:pPr>
            <a:r>
              <a:rPr lang="en-US" sz="942" i="1" dirty="0">
                <a:solidFill>
                  <a:srgbClr val="2C3E50"/>
                </a:solidFill>
              </a:rPr>
              <a:t>should</a:t>
            </a:r>
            <a:pPr algn="l" indent="0" marL="0">
              <a:lnSpc>
                <a:spcPts val="1700"/>
              </a:lnSpc>
              <a:buNone/>
            </a:pPr>
            <a:r>
              <a:rPr lang="en-US" sz="942" dirty="0">
                <a:solidFill>
                  <a:srgbClr val="2C3E50"/>
                </a:solidFill>
              </a:rPr>
              <a:t> go—only where </a:t>
            </a:r>
            <a:pPr algn="l" indent="0" marL="0">
              <a:lnSpc>
                <a:spcPts val="1700"/>
              </a:lnSpc>
              <a:buNone/>
            </a:pPr>
            <a:r>
              <a:rPr lang="en-US" sz="942" dirty="0">
                <a:solidFill>
                  <a:srgbClr val="2C3E50"/>
                </a:solidFill>
              </a:rPr>
              <a:t>roads exist. Similarly, AI provides information, but you must supply the judgment, </a:t>
            </a:r>
            <a:pPr algn="l" indent="0" marL="0">
              <a:lnSpc>
                <a:spcPts val="1700"/>
              </a:lnSpc>
              <a:buNone/>
            </a:pPr>
            <a:r>
              <a:rPr lang="en-US" sz="942" dirty="0">
                <a:solidFill>
                  <a:srgbClr val="2C3E50"/>
                </a:solidFill>
              </a:rPr>
              <a:t>context, and critical evaluation.</a:t>
            </a:r>
            <a:endParaRPr lang="en-US" sz="942" dirty="0"/>
          </a:p>
        </p:txBody>
      </p:sp>
      <p:sp>
        <p:nvSpPr>
          <p:cNvPr id="15" name="Text 11"/>
          <p:cNvSpPr/>
          <p:nvPr/>
        </p:nvSpPr>
        <p:spPr>
          <a:xfrm>
            <a:off x="3295641" y="4929020"/>
            <a:ext cx="5276859" cy="485775"/>
          </a:xfrm>
          <a:prstGeom prst="rect">
            <a:avLst/>
          </a:prstGeom>
          <a:noFill/>
          <a:ln/>
        </p:spPr>
        <p:txBody>
          <a:bodyPr wrap="square" lIns="0" tIns="0" rIns="0" bIns="0" rtlCol="0" anchor="t">
            <a:spAutoFit/>
          </a:bodyPr>
          <a:lstStyle/>
          <a:p>
            <a:pPr algn="l" indent="0" marL="0">
              <a:lnSpc>
                <a:spcPts val="1900"/>
              </a:lnSpc>
              <a:buNone/>
            </a:pPr>
            <a:r>
              <a:rPr lang="en-US" sz="987" b="1" dirty="0">
                <a:solidFill>
                  <a:srgbClr val="C1502E"/>
                </a:solidFill>
              </a:rPr>
              <a:t>AI should augment human intelligence, not replace it. The moment we stop thinking critically and defer to AI, we lose what makes us human.</a:t>
            </a:r>
            <a:endParaRPr lang="en-US" sz="987"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9144000" cy="6267106"/>
          </a:xfrm>
          <a:prstGeom prst="rect">
            <a:avLst/>
          </a:prstGeom>
        </p:spPr>
      </p:pic>
      <p:sp>
        <p:nvSpPr>
          <p:cNvPr id="3" name="Shape 0"/>
          <p:cNvSpPr/>
          <p:nvPr/>
        </p:nvSpPr>
        <p:spPr>
          <a:xfrm>
            <a:off x="571500" y="321469"/>
            <a:ext cx="8001000" cy="907256"/>
          </a:xfrm>
          <a:prstGeom prst="rect">
            <a:avLst/>
          </a:prstGeom>
          <a:solidFill>
            <a:srgbClr val="000000">
              <a:alpha val="0"/>
            </a:srgbClr>
          </a:solidFill>
          <a:ln/>
        </p:spPr>
      </p:sp>
      <p:sp>
        <p:nvSpPr>
          <p:cNvPr id="4" name="Shape 1"/>
          <p:cNvSpPr/>
          <p:nvPr/>
        </p:nvSpPr>
        <p:spPr>
          <a:xfrm>
            <a:off x="571500" y="1207294"/>
            <a:ext cx="8001000" cy="21431"/>
          </a:xfrm>
          <a:prstGeom prst="rect">
            <a:avLst/>
          </a:prstGeom>
          <a:solidFill>
            <a:srgbClr val="1A4D2E"/>
          </a:solidFill>
          <a:ln/>
        </p:spPr>
      </p:sp>
      <p:sp>
        <p:nvSpPr>
          <p:cNvPr id="5" name="Text 2"/>
          <p:cNvSpPr/>
          <p:nvPr/>
        </p:nvSpPr>
        <p:spPr>
          <a:xfrm>
            <a:off x="571500" y="321469"/>
            <a:ext cx="8001000" cy="907256"/>
          </a:xfrm>
          <a:prstGeom prst="rect">
            <a:avLst/>
          </a:prstGeom>
          <a:noFill/>
          <a:ln/>
        </p:spPr>
        <p:txBody>
          <a:bodyPr wrap="square" lIns="0" tIns="0" rIns="0" bIns="136017" rtlCol="0" anchor="t">
            <a:spAutoFit/>
          </a:bodyPr>
          <a:lstStyle/>
          <a:p>
            <a:pPr algn="l" indent="0" marL="0">
              <a:lnSpc>
                <a:spcPts val="3000"/>
              </a:lnSpc>
              <a:buNone/>
            </a:pPr>
            <a:r>
              <a:rPr lang="en-US" sz="1808" b="1" dirty="0">
                <a:solidFill>
                  <a:srgbClr val="1A4D2E"/>
                </a:solidFill>
              </a:rPr>
              <a:t>Distinguishing Augmentation from Replacement—Using AI Responsibly</a:t>
            </a:r>
            <a:endParaRPr lang="en-US" sz="1808" dirty="0"/>
          </a:p>
        </p:txBody>
      </p:sp>
      <p:sp>
        <p:nvSpPr>
          <p:cNvPr id="6" name="Text 3"/>
          <p:cNvSpPr/>
          <p:nvPr/>
        </p:nvSpPr>
        <p:spPr>
          <a:xfrm>
            <a:off x="571500" y="1435894"/>
            <a:ext cx="3821906" cy="385763"/>
          </a:xfrm>
          <a:prstGeom prst="rect">
            <a:avLst/>
          </a:prstGeom>
          <a:noFill/>
          <a:ln/>
        </p:spPr>
        <p:txBody>
          <a:bodyPr wrap="none" lIns="0" tIns="0" rIns="0" bIns="102108" rtlCol="0" anchor="t">
            <a:spAutoFit/>
          </a:bodyPr>
          <a:lstStyle/>
          <a:p>
            <a:pPr algn="ctr" indent="0" marL="0">
              <a:lnSpc>
                <a:spcPts val="2200"/>
              </a:lnSpc>
              <a:buNone/>
            </a:pPr>
            <a:r>
              <a:rPr lang="en-US" sz="1295" b="1" dirty="0">
                <a:solidFill>
                  <a:srgbClr val="1A4D2E"/>
                </a:solidFill>
              </a:rPr>
              <a:t>Good Uses: Augmentation</a:t>
            </a:r>
            <a:endParaRPr lang="en-US" sz="1295" dirty="0"/>
          </a:p>
        </p:txBody>
      </p:sp>
      <p:sp>
        <p:nvSpPr>
          <p:cNvPr id="7" name="Text 4"/>
          <p:cNvSpPr/>
          <p:nvPr/>
        </p:nvSpPr>
        <p:spPr>
          <a:xfrm>
            <a:off x="571500" y="1935956"/>
            <a:ext cx="3821906" cy="206443"/>
          </a:xfrm>
          <a:prstGeom prst="rect">
            <a:avLst/>
          </a:prstGeom>
          <a:noFill/>
          <a:ln/>
        </p:spPr>
        <p:txBody>
          <a:bodyPr wrap="none" lIns="0" tIns="0" rIns="0" bIns="0" rtlCol="0" anchor="t">
            <a:spAutoFit/>
          </a:bodyPr>
          <a:lstStyle/>
          <a:p>
            <a:pPr algn="l" indent="0" marL="0">
              <a:lnSpc>
                <a:spcPts val="1600"/>
              </a:lnSpc>
              <a:buNone/>
            </a:pPr>
            <a:r>
              <a:rPr lang="en-US" sz="834" b="1" dirty="0">
                <a:solidFill>
                  <a:srgbClr val="1A4D2E"/>
                </a:solidFill>
              </a:rPr>
              <a:t>AI as a tool to support and enhance human thinking</a:t>
            </a:r>
            <a:endParaRPr lang="en-US" sz="834" dirty="0"/>
          </a:p>
        </p:txBody>
      </p:sp>
      <p:sp>
        <p:nvSpPr>
          <p:cNvPr id="8" name="Text 5"/>
          <p:cNvSpPr/>
          <p:nvPr/>
        </p:nvSpPr>
        <p:spPr>
          <a:xfrm>
            <a:off x="571500" y="2313849"/>
            <a:ext cx="3821906" cy="388609"/>
          </a:xfrm>
          <a:prstGeom prst="rect">
            <a:avLst/>
          </a:prstGeom>
          <a:noFill/>
          <a:ln/>
        </p:spPr>
        <p:txBody>
          <a:bodyPr wrap="square" lIns="170053" tIns="0" rIns="0" bIns="0" rtlCol="0" anchor="t">
            <a:spAutoFit/>
          </a:bodyPr>
          <a:lstStyle/>
          <a:p>
            <a:pPr algn="l" indent="0" marL="0">
              <a:lnSpc>
                <a:spcPts val="1500"/>
              </a:lnSpc>
              <a:buNone/>
            </a:pPr>
            <a:r>
              <a:rPr lang="en-US" sz="834" b="1" dirty="0">
                <a:solidFill>
                  <a:srgbClr val="4A7C9C"/>
                </a:solidFill>
              </a:rPr>
              <a:t>Brainstorming:</a:t>
            </a:r>
            <a:pPr algn="l" indent="0" marL="0">
              <a:lnSpc>
                <a:spcPts val="1500"/>
              </a:lnSpc>
              <a:buNone/>
            </a:pPr>
            <a:r>
              <a:rPr lang="en-US" sz="888" dirty="0">
                <a:solidFill>
                  <a:srgbClr val="2C3E50"/>
                </a:solidFill>
              </a:rPr>
              <a:t> Use AI to generate ideas, then critically evaluate </a:t>
            </a:r>
            <a:pPr algn="l" indent="0" marL="0">
              <a:lnSpc>
                <a:spcPts val="1500"/>
              </a:lnSpc>
              <a:buNone/>
            </a:pPr>
            <a:r>
              <a:rPr lang="en-US" sz="888" dirty="0">
                <a:solidFill>
                  <a:srgbClr val="2C3E50"/>
                </a:solidFill>
              </a:rPr>
              <a:t>and select the best ones yourself</a:t>
            </a:r>
            <a:endParaRPr lang="en-US" sz="834" dirty="0"/>
          </a:p>
        </p:txBody>
      </p:sp>
      <p:sp>
        <p:nvSpPr>
          <p:cNvPr id="9" name="Text 6"/>
          <p:cNvSpPr/>
          <p:nvPr/>
        </p:nvSpPr>
        <p:spPr>
          <a:xfrm>
            <a:off x="571500" y="2788183"/>
            <a:ext cx="3821906" cy="388609"/>
          </a:xfrm>
          <a:prstGeom prst="rect">
            <a:avLst/>
          </a:prstGeom>
          <a:noFill/>
          <a:ln/>
        </p:spPr>
        <p:txBody>
          <a:bodyPr wrap="square" lIns="170053" tIns="0" rIns="0" bIns="0" rtlCol="0" anchor="t">
            <a:spAutoFit/>
          </a:bodyPr>
          <a:lstStyle/>
          <a:p>
            <a:pPr algn="l" indent="0" marL="0">
              <a:lnSpc>
                <a:spcPts val="1500"/>
              </a:lnSpc>
              <a:buNone/>
            </a:pPr>
            <a:r>
              <a:rPr lang="en-US" sz="834" b="1" dirty="0">
                <a:solidFill>
                  <a:srgbClr val="4A7C9C"/>
                </a:solidFill>
              </a:rPr>
              <a:t>Drafting assistance:</a:t>
            </a:r>
            <a:pPr algn="l" indent="0" marL="0">
              <a:lnSpc>
                <a:spcPts val="1500"/>
              </a:lnSpc>
              <a:buNone/>
            </a:pPr>
            <a:r>
              <a:rPr lang="en-US" sz="888" dirty="0">
                <a:solidFill>
                  <a:srgbClr val="2C3E50"/>
                </a:solidFill>
              </a:rPr>
              <a:t> Have AI create an initial outline or draft, </a:t>
            </a:r>
            <a:pPr algn="l" indent="0" marL="0">
              <a:lnSpc>
                <a:spcPts val="1500"/>
              </a:lnSpc>
              <a:buNone/>
            </a:pPr>
            <a:r>
              <a:rPr lang="en-US" sz="888" dirty="0">
                <a:solidFill>
                  <a:srgbClr val="2C3E50"/>
                </a:solidFill>
              </a:rPr>
              <a:t>then revise, fact-check, and rewrite in your own voice</a:t>
            </a:r>
            <a:endParaRPr lang="en-US" sz="834" dirty="0"/>
          </a:p>
        </p:txBody>
      </p:sp>
      <p:sp>
        <p:nvSpPr>
          <p:cNvPr id="10" name="Text 7"/>
          <p:cNvSpPr/>
          <p:nvPr/>
        </p:nvSpPr>
        <p:spPr>
          <a:xfrm>
            <a:off x="571500" y="3262517"/>
            <a:ext cx="3821906" cy="582913"/>
          </a:xfrm>
          <a:prstGeom prst="rect">
            <a:avLst/>
          </a:prstGeom>
          <a:noFill/>
          <a:ln/>
        </p:spPr>
        <p:txBody>
          <a:bodyPr wrap="square" lIns="170053" tIns="0" rIns="0" bIns="0" rtlCol="0" anchor="t">
            <a:spAutoFit/>
          </a:bodyPr>
          <a:lstStyle/>
          <a:p>
            <a:pPr algn="l" indent="0" marL="0">
              <a:lnSpc>
                <a:spcPts val="1500"/>
              </a:lnSpc>
              <a:buNone/>
            </a:pPr>
            <a:r>
              <a:rPr lang="en-US" sz="834" b="1" dirty="0">
                <a:solidFill>
                  <a:srgbClr val="4A7C9C"/>
                </a:solidFill>
              </a:rPr>
              <a:t>Summarizing long documents:</a:t>
            </a:r>
            <a:pPr algn="l" indent="0" marL="0">
              <a:lnSpc>
                <a:spcPts val="1500"/>
              </a:lnSpc>
              <a:buNone/>
            </a:pPr>
            <a:r>
              <a:rPr lang="en-US" sz="888" dirty="0">
                <a:solidFill>
                  <a:srgbClr val="2C3E50"/>
                </a:solidFill>
              </a:rPr>
              <a:t> Use AI to condense </a:t>
            </a:r>
            <a:pPr algn="l" indent="0" marL="0">
              <a:lnSpc>
                <a:spcPts val="1500"/>
              </a:lnSpc>
              <a:buNone/>
            </a:pPr>
            <a:r>
              <a:rPr lang="en-US" sz="888" dirty="0">
                <a:solidFill>
                  <a:srgbClr val="2C3E50"/>
                </a:solidFill>
              </a:rPr>
              <a:t>information, then read the summary critically and verify key </a:t>
            </a:r>
            <a:pPr algn="l" indent="0" marL="0">
              <a:lnSpc>
                <a:spcPts val="1500"/>
              </a:lnSpc>
              <a:buNone/>
            </a:pPr>
            <a:r>
              <a:rPr lang="en-US" sz="888" dirty="0">
                <a:solidFill>
                  <a:srgbClr val="2C3E50"/>
                </a:solidFill>
              </a:rPr>
              <a:t>points</a:t>
            </a:r>
            <a:endParaRPr lang="en-US" sz="834" dirty="0"/>
          </a:p>
        </p:txBody>
      </p:sp>
      <p:sp>
        <p:nvSpPr>
          <p:cNvPr id="11" name="Text 8"/>
          <p:cNvSpPr/>
          <p:nvPr/>
        </p:nvSpPr>
        <p:spPr>
          <a:xfrm>
            <a:off x="571500" y="3931155"/>
            <a:ext cx="3821906" cy="388609"/>
          </a:xfrm>
          <a:prstGeom prst="rect">
            <a:avLst/>
          </a:prstGeom>
          <a:noFill/>
          <a:ln/>
        </p:spPr>
        <p:txBody>
          <a:bodyPr wrap="square" lIns="170053" tIns="0" rIns="0" bIns="0" rtlCol="0" anchor="t">
            <a:spAutoFit/>
          </a:bodyPr>
          <a:lstStyle/>
          <a:p>
            <a:pPr algn="l" indent="0" marL="0">
              <a:lnSpc>
                <a:spcPts val="1500"/>
              </a:lnSpc>
              <a:buNone/>
            </a:pPr>
            <a:r>
              <a:rPr lang="en-US" sz="834" b="1" dirty="0">
                <a:solidFill>
                  <a:srgbClr val="4A7C9C"/>
                </a:solidFill>
              </a:rPr>
              <a:t>Code debugging:</a:t>
            </a:r>
            <a:pPr algn="l" indent="0" marL="0">
              <a:lnSpc>
                <a:spcPts val="1500"/>
              </a:lnSpc>
              <a:buNone/>
            </a:pPr>
            <a:r>
              <a:rPr lang="en-US" sz="888" dirty="0">
                <a:solidFill>
                  <a:srgbClr val="2C3E50"/>
                </a:solidFill>
              </a:rPr>
              <a:t> Ask AI to suggest fixes, then understand the </a:t>
            </a:r>
            <a:pPr algn="l" indent="0" marL="0">
              <a:lnSpc>
                <a:spcPts val="1500"/>
              </a:lnSpc>
              <a:buNone/>
            </a:pPr>
            <a:r>
              <a:rPr lang="en-US" sz="888" dirty="0">
                <a:solidFill>
                  <a:srgbClr val="2C3E50"/>
                </a:solidFill>
              </a:rPr>
              <a:t>solution and verify it works before implementing</a:t>
            </a:r>
            <a:endParaRPr lang="en-US" sz="834" dirty="0"/>
          </a:p>
        </p:txBody>
      </p:sp>
      <p:sp>
        <p:nvSpPr>
          <p:cNvPr id="12" name="Text 9"/>
          <p:cNvSpPr/>
          <p:nvPr/>
        </p:nvSpPr>
        <p:spPr>
          <a:xfrm>
            <a:off x="571500" y="4405489"/>
            <a:ext cx="3821906" cy="388609"/>
          </a:xfrm>
          <a:prstGeom prst="rect">
            <a:avLst/>
          </a:prstGeom>
          <a:noFill/>
          <a:ln/>
        </p:spPr>
        <p:txBody>
          <a:bodyPr wrap="square" lIns="170053" tIns="0" rIns="0" bIns="0" rtlCol="0" anchor="t">
            <a:spAutoFit/>
          </a:bodyPr>
          <a:lstStyle/>
          <a:p>
            <a:pPr algn="l" indent="0" marL="0">
              <a:lnSpc>
                <a:spcPts val="1500"/>
              </a:lnSpc>
              <a:buNone/>
            </a:pPr>
            <a:r>
              <a:rPr lang="en-US" sz="834" b="1" dirty="0">
                <a:solidFill>
                  <a:srgbClr val="4A7C9C"/>
                </a:solidFill>
              </a:rPr>
              <a:t>Language translation:</a:t>
            </a:r>
            <a:pPr algn="l" indent="0" marL="0">
              <a:lnSpc>
                <a:spcPts val="1500"/>
              </a:lnSpc>
              <a:buNone/>
            </a:pPr>
            <a:r>
              <a:rPr lang="en-US" sz="888" dirty="0">
                <a:solidFill>
                  <a:srgbClr val="2C3E50"/>
                </a:solidFill>
              </a:rPr>
              <a:t> Use AI for initial translation, then review </a:t>
            </a:r>
            <a:pPr algn="l" indent="0" marL="0">
              <a:lnSpc>
                <a:spcPts val="1500"/>
              </a:lnSpc>
              <a:buNone/>
            </a:pPr>
            <a:r>
              <a:rPr lang="en-US" sz="888" dirty="0">
                <a:solidFill>
                  <a:srgbClr val="2C3E50"/>
                </a:solidFill>
              </a:rPr>
              <a:t>for accuracy and cultural appropriateness</a:t>
            </a:r>
            <a:endParaRPr lang="en-US" sz="834" dirty="0"/>
          </a:p>
        </p:txBody>
      </p:sp>
      <p:sp>
        <p:nvSpPr>
          <p:cNvPr id="13" name="Text 10"/>
          <p:cNvSpPr/>
          <p:nvPr/>
        </p:nvSpPr>
        <p:spPr>
          <a:xfrm>
            <a:off x="571500" y="4879823"/>
            <a:ext cx="3821906" cy="388609"/>
          </a:xfrm>
          <a:prstGeom prst="rect">
            <a:avLst/>
          </a:prstGeom>
          <a:noFill/>
          <a:ln/>
        </p:spPr>
        <p:txBody>
          <a:bodyPr wrap="square" lIns="170053" tIns="0" rIns="0" bIns="0" rtlCol="0" anchor="t">
            <a:spAutoFit/>
          </a:bodyPr>
          <a:lstStyle/>
          <a:p>
            <a:pPr algn="l" indent="0" marL="0">
              <a:lnSpc>
                <a:spcPts val="1500"/>
              </a:lnSpc>
              <a:buNone/>
            </a:pPr>
            <a:r>
              <a:rPr lang="en-US" sz="834" b="1" dirty="0">
                <a:solidFill>
                  <a:srgbClr val="4A7C9C"/>
                </a:solidFill>
              </a:rPr>
              <a:t>Research starting point:</a:t>
            </a:r>
            <a:pPr algn="l" indent="0" marL="0">
              <a:lnSpc>
                <a:spcPts val="1500"/>
              </a:lnSpc>
              <a:buNone/>
            </a:pPr>
            <a:r>
              <a:rPr lang="en-US" sz="888" dirty="0">
                <a:solidFill>
                  <a:srgbClr val="2C3E50"/>
                </a:solidFill>
              </a:rPr>
              <a:t> Use AI to identify relevant sources, </a:t>
            </a:r>
            <a:pPr algn="l" indent="0" marL="0">
              <a:lnSpc>
                <a:spcPts val="1500"/>
              </a:lnSpc>
              <a:buNone/>
            </a:pPr>
            <a:r>
              <a:rPr lang="en-US" sz="888" dirty="0">
                <a:solidFill>
                  <a:srgbClr val="2C3E50"/>
                </a:solidFill>
              </a:rPr>
              <a:t>then read and evaluate those sources yourself</a:t>
            </a:r>
            <a:endParaRPr lang="en-US" sz="834" dirty="0"/>
          </a:p>
        </p:txBody>
      </p:sp>
      <p:sp>
        <p:nvSpPr>
          <p:cNvPr id="14" name="Text 11"/>
          <p:cNvSpPr/>
          <p:nvPr/>
        </p:nvSpPr>
        <p:spPr>
          <a:xfrm>
            <a:off x="571500" y="5439882"/>
            <a:ext cx="3821906" cy="412886"/>
          </a:xfrm>
          <a:prstGeom prst="rect">
            <a:avLst/>
          </a:prstGeom>
          <a:noFill/>
          <a:ln/>
        </p:spPr>
        <p:txBody>
          <a:bodyPr wrap="square" lIns="0" tIns="0" rIns="0" bIns="0" rtlCol="0" anchor="t">
            <a:spAutoFit/>
          </a:bodyPr>
          <a:lstStyle/>
          <a:p>
            <a:pPr algn="l" indent="0" marL="0">
              <a:lnSpc>
                <a:spcPts val="1600"/>
              </a:lnSpc>
              <a:buNone/>
            </a:pPr>
            <a:r>
              <a:rPr lang="en-US" sz="834" b="1" dirty="0">
                <a:solidFill>
                  <a:srgbClr val="4A7C9C"/>
                </a:solidFill>
              </a:rPr>
              <a:t>Key principle: You remain the critical thinker, decision-maker, and expert. AI is your assistant, not your replacement.</a:t>
            </a:r>
            <a:endParaRPr lang="en-US" sz="834" dirty="0"/>
          </a:p>
        </p:txBody>
      </p:sp>
      <p:sp>
        <p:nvSpPr>
          <p:cNvPr id="15" name="Text 12"/>
          <p:cNvSpPr/>
          <p:nvPr/>
        </p:nvSpPr>
        <p:spPr>
          <a:xfrm>
            <a:off x="571500" y="2313849"/>
            <a:ext cx="64461" cy="240013"/>
          </a:xfrm>
          <a:prstGeom prst="rect">
            <a:avLst/>
          </a:prstGeom>
          <a:noFill/>
          <a:ln/>
        </p:spPr>
        <p:txBody>
          <a:bodyPr wrap="none" lIns="0" tIns="0" rIns="0" bIns="0" rtlCol="0" anchor="t">
            <a:spAutoFit/>
          </a:bodyPr>
          <a:lstStyle/>
          <a:p>
            <a:pPr algn="l" indent="0" marL="0">
              <a:lnSpc>
                <a:spcPts val="1900"/>
              </a:lnSpc>
              <a:buNone/>
            </a:pPr>
            <a:r>
              <a:rPr lang="en-US" sz="1269" dirty="0">
                <a:solidFill>
                  <a:srgbClr val="4A7C9C"/>
                </a:solidFill>
              </a:rPr>
              <a:t>•</a:t>
            </a:r>
            <a:endParaRPr lang="en-US" sz="1269" dirty="0"/>
          </a:p>
        </p:txBody>
      </p:sp>
      <p:sp>
        <p:nvSpPr>
          <p:cNvPr id="16" name="Text 13"/>
          <p:cNvSpPr/>
          <p:nvPr/>
        </p:nvSpPr>
        <p:spPr>
          <a:xfrm>
            <a:off x="571500" y="2788183"/>
            <a:ext cx="64461" cy="240013"/>
          </a:xfrm>
          <a:prstGeom prst="rect">
            <a:avLst/>
          </a:prstGeom>
          <a:noFill/>
          <a:ln/>
        </p:spPr>
        <p:txBody>
          <a:bodyPr wrap="none" lIns="0" tIns="0" rIns="0" bIns="0" rtlCol="0" anchor="t">
            <a:spAutoFit/>
          </a:bodyPr>
          <a:lstStyle/>
          <a:p>
            <a:pPr algn="l" indent="0" marL="0">
              <a:lnSpc>
                <a:spcPts val="1900"/>
              </a:lnSpc>
              <a:buNone/>
            </a:pPr>
            <a:r>
              <a:rPr lang="en-US" sz="1269" dirty="0">
                <a:solidFill>
                  <a:srgbClr val="4A7C9C"/>
                </a:solidFill>
              </a:rPr>
              <a:t>•</a:t>
            </a:r>
            <a:endParaRPr lang="en-US" sz="1269" dirty="0"/>
          </a:p>
        </p:txBody>
      </p:sp>
      <p:sp>
        <p:nvSpPr>
          <p:cNvPr id="17" name="Text 14"/>
          <p:cNvSpPr/>
          <p:nvPr/>
        </p:nvSpPr>
        <p:spPr>
          <a:xfrm>
            <a:off x="571500" y="3262517"/>
            <a:ext cx="64461" cy="240013"/>
          </a:xfrm>
          <a:prstGeom prst="rect">
            <a:avLst/>
          </a:prstGeom>
          <a:noFill/>
          <a:ln/>
        </p:spPr>
        <p:txBody>
          <a:bodyPr wrap="none" lIns="0" tIns="0" rIns="0" bIns="0" rtlCol="0" anchor="t">
            <a:spAutoFit/>
          </a:bodyPr>
          <a:lstStyle/>
          <a:p>
            <a:pPr algn="l" indent="0" marL="0">
              <a:lnSpc>
                <a:spcPts val="1900"/>
              </a:lnSpc>
              <a:buNone/>
            </a:pPr>
            <a:r>
              <a:rPr lang="en-US" sz="1269" dirty="0">
                <a:solidFill>
                  <a:srgbClr val="4A7C9C"/>
                </a:solidFill>
              </a:rPr>
              <a:t>•</a:t>
            </a:r>
            <a:endParaRPr lang="en-US" sz="1269" dirty="0"/>
          </a:p>
        </p:txBody>
      </p:sp>
      <p:sp>
        <p:nvSpPr>
          <p:cNvPr id="18" name="Text 15"/>
          <p:cNvSpPr/>
          <p:nvPr/>
        </p:nvSpPr>
        <p:spPr>
          <a:xfrm>
            <a:off x="571500" y="3931155"/>
            <a:ext cx="64461" cy="240013"/>
          </a:xfrm>
          <a:prstGeom prst="rect">
            <a:avLst/>
          </a:prstGeom>
          <a:noFill/>
          <a:ln/>
        </p:spPr>
        <p:txBody>
          <a:bodyPr wrap="none" lIns="0" tIns="0" rIns="0" bIns="0" rtlCol="0" anchor="t">
            <a:spAutoFit/>
          </a:bodyPr>
          <a:lstStyle/>
          <a:p>
            <a:pPr algn="l" indent="0" marL="0">
              <a:lnSpc>
                <a:spcPts val="1900"/>
              </a:lnSpc>
              <a:buNone/>
            </a:pPr>
            <a:r>
              <a:rPr lang="en-US" sz="1269" dirty="0">
                <a:solidFill>
                  <a:srgbClr val="4A7C9C"/>
                </a:solidFill>
              </a:rPr>
              <a:t>•</a:t>
            </a:r>
            <a:endParaRPr lang="en-US" sz="1269" dirty="0"/>
          </a:p>
        </p:txBody>
      </p:sp>
      <p:sp>
        <p:nvSpPr>
          <p:cNvPr id="19" name="Text 16"/>
          <p:cNvSpPr/>
          <p:nvPr/>
        </p:nvSpPr>
        <p:spPr>
          <a:xfrm>
            <a:off x="571500" y="4405489"/>
            <a:ext cx="64461" cy="240013"/>
          </a:xfrm>
          <a:prstGeom prst="rect">
            <a:avLst/>
          </a:prstGeom>
          <a:noFill/>
          <a:ln/>
        </p:spPr>
        <p:txBody>
          <a:bodyPr wrap="none" lIns="0" tIns="0" rIns="0" bIns="0" rtlCol="0" anchor="t">
            <a:spAutoFit/>
          </a:bodyPr>
          <a:lstStyle/>
          <a:p>
            <a:pPr algn="l" indent="0" marL="0">
              <a:lnSpc>
                <a:spcPts val="1900"/>
              </a:lnSpc>
              <a:buNone/>
            </a:pPr>
            <a:r>
              <a:rPr lang="en-US" sz="1269" dirty="0">
                <a:solidFill>
                  <a:srgbClr val="4A7C9C"/>
                </a:solidFill>
              </a:rPr>
              <a:t>•</a:t>
            </a:r>
            <a:endParaRPr lang="en-US" sz="1269" dirty="0"/>
          </a:p>
        </p:txBody>
      </p:sp>
      <p:sp>
        <p:nvSpPr>
          <p:cNvPr id="20" name="Text 17"/>
          <p:cNvSpPr/>
          <p:nvPr/>
        </p:nvSpPr>
        <p:spPr>
          <a:xfrm>
            <a:off x="571500" y="4879823"/>
            <a:ext cx="64461" cy="240013"/>
          </a:xfrm>
          <a:prstGeom prst="rect">
            <a:avLst/>
          </a:prstGeom>
          <a:noFill/>
          <a:ln/>
        </p:spPr>
        <p:txBody>
          <a:bodyPr wrap="none" lIns="0" tIns="0" rIns="0" bIns="0" rtlCol="0" anchor="t">
            <a:spAutoFit/>
          </a:bodyPr>
          <a:lstStyle/>
          <a:p>
            <a:pPr algn="l" indent="0" marL="0">
              <a:lnSpc>
                <a:spcPts val="1900"/>
              </a:lnSpc>
              <a:buNone/>
            </a:pPr>
            <a:r>
              <a:rPr lang="en-US" sz="1269" dirty="0">
                <a:solidFill>
                  <a:srgbClr val="4A7C9C"/>
                </a:solidFill>
              </a:rPr>
              <a:t>•</a:t>
            </a:r>
            <a:endParaRPr lang="en-US" sz="1269" dirty="0"/>
          </a:p>
        </p:txBody>
      </p:sp>
      <p:sp>
        <p:nvSpPr>
          <p:cNvPr id="21" name="Text 18"/>
          <p:cNvSpPr/>
          <p:nvPr/>
        </p:nvSpPr>
        <p:spPr>
          <a:xfrm>
            <a:off x="4750594" y="1435894"/>
            <a:ext cx="3821906" cy="385763"/>
          </a:xfrm>
          <a:prstGeom prst="rect">
            <a:avLst/>
          </a:prstGeom>
          <a:noFill/>
          <a:ln/>
        </p:spPr>
        <p:txBody>
          <a:bodyPr wrap="none" lIns="0" tIns="0" rIns="0" bIns="102108" rtlCol="0" anchor="t">
            <a:spAutoFit/>
          </a:bodyPr>
          <a:lstStyle/>
          <a:p>
            <a:pPr algn="ctr" indent="0" marL="0">
              <a:lnSpc>
                <a:spcPts val="2200"/>
              </a:lnSpc>
              <a:buNone/>
            </a:pPr>
            <a:r>
              <a:rPr lang="en-US" sz="1295" b="1" dirty="0">
                <a:solidFill>
                  <a:srgbClr val="C1502E"/>
                </a:solidFill>
              </a:rPr>
              <a:t>Bad Uses: Replacement</a:t>
            </a:r>
            <a:endParaRPr lang="en-US" sz="1295" dirty="0"/>
          </a:p>
        </p:txBody>
      </p:sp>
      <p:sp>
        <p:nvSpPr>
          <p:cNvPr id="22" name="Text 19"/>
          <p:cNvSpPr/>
          <p:nvPr/>
        </p:nvSpPr>
        <p:spPr>
          <a:xfrm>
            <a:off x="4750594" y="1935956"/>
            <a:ext cx="3821906" cy="206443"/>
          </a:xfrm>
          <a:prstGeom prst="rect">
            <a:avLst/>
          </a:prstGeom>
          <a:noFill/>
          <a:ln/>
        </p:spPr>
        <p:txBody>
          <a:bodyPr wrap="none" lIns="0" tIns="0" rIns="0" bIns="0" rtlCol="0" anchor="t">
            <a:spAutoFit/>
          </a:bodyPr>
          <a:lstStyle/>
          <a:p>
            <a:pPr algn="l" indent="0" marL="0">
              <a:lnSpc>
                <a:spcPts val="1600"/>
              </a:lnSpc>
              <a:buNone/>
            </a:pPr>
            <a:r>
              <a:rPr lang="en-US" sz="834" b="1" dirty="0">
                <a:solidFill>
                  <a:srgbClr val="C1502E"/>
                </a:solidFill>
              </a:rPr>
              <a:t>AI as a substitute for human thinking and learning</a:t>
            </a:r>
            <a:endParaRPr lang="en-US" sz="834" dirty="0"/>
          </a:p>
        </p:txBody>
      </p:sp>
      <p:sp>
        <p:nvSpPr>
          <p:cNvPr id="23" name="Text 20"/>
          <p:cNvSpPr/>
          <p:nvPr/>
        </p:nvSpPr>
        <p:spPr>
          <a:xfrm>
            <a:off x="4750594" y="2313849"/>
            <a:ext cx="3821906" cy="388609"/>
          </a:xfrm>
          <a:prstGeom prst="rect">
            <a:avLst/>
          </a:prstGeom>
          <a:noFill/>
          <a:ln/>
        </p:spPr>
        <p:txBody>
          <a:bodyPr wrap="square" lIns="170053" tIns="0" rIns="0" bIns="0" rtlCol="0" anchor="t">
            <a:spAutoFit/>
          </a:bodyPr>
          <a:lstStyle/>
          <a:p>
            <a:pPr algn="l" indent="0" marL="0">
              <a:lnSpc>
                <a:spcPts val="1500"/>
              </a:lnSpc>
              <a:buNone/>
            </a:pPr>
            <a:r>
              <a:rPr lang="en-US" sz="834" b="1" dirty="0">
                <a:solidFill>
                  <a:srgbClr val="C1502E"/>
                </a:solidFill>
              </a:rPr>
              <a:t>Final decision-making:</a:t>
            </a:r>
            <a:pPr algn="l" indent="0" marL="0">
              <a:lnSpc>
                <a:spcPts val="1500"/>
              </a:lnSpc>
              <a:buNone/>
            </a:pPr>
            <a:r>
              <a:rPr lang="en-US" sz="888" dirty="0">
                <a:solidFill>
                  <a:srgbClr val="2C3E50"/>
                </a:solidFill>
              </a:rPr>
              <a:t> Accepting AI recommendations without </a:t>
            </a:r>
            <a:pPr algn="l" indent="0" marL="0">
              <a:lnSpc>
                <a:spcPts val="1500"/>
              </a:lnSpc>
              <a:buNone/>
            </a:pPr>
            <a:r>
              <a:rPr lang="en-US" sz="888" dirty="0">
                <a:solidFill>
                  <a:srgbClr val="2C3E50"/>
                </a:solidFill>
              </a:rPr>
              <a:t>independent evaluation or verification</a:t>
            </a:r>
            <a:endParaRPr lang="en-US" sz="834" dirty="0"/>
          </a:p>
        </p:txBody>
      </p:sp>
      <p:sp>
        <p:nvSpPr>
          <p:cNvPr id="24" name="Text 21"/>
          <p:cNvSpPr/>
          <p:nvPr/>
        </p:nvSpPr>
        <p:spPr>
          <a:xfrm>
            <a:off x="4750594" y="2788183"/>
            <a:ext cx="3821906" cy="388609"/>
          </a:xfrm>
          <a:prstGeom prst="rect">
            <a:avLst/>
          </a:prstGeom>
          <a:noFill/>
          <a:ln/>
        </p:spPr>
        <p:txBody>
          <a:bodyPr wrap="square" lIns="170053" tIns="0" rIns="0" bIns="0" rtlCol="0" anchor="t">
            <a:spAutoFit/>
          </a:bodyPr>
          <a:lstStyle/>
          <a:p>
            <a:pPr algn="l" indent="0" marL="0">
              <a:lnSpc>
                <a:spcPts val="1500"/>
              </a:lnSpc>
              <a:buNone/>
            </a:pPr>
            <a:r>
              <a:rPr lang="en-US" sz="834" b="1" dirty="0">
                <a:solidFill>
                  <a:srgbClr val="C1502E"/>
                </a:solidFill>
              </a:rPr>
              <a:t>Unverified research:</a:t>
            </a:r>
            <a:pPr algn="l" indent="0" marL="0">
              <a:lnSpc>
                <a:spcPts val="1500"/>
              </a:lnSpc>
              <a:buNone/>
            </a:pPr>
            <a:r>
              <a:rPr lang="en-US" sz="888" dirty="0">
                <a:solidFill>
                  <a:srgbClr val="2C3E50"/>
                </a:solidFill>
              </a:rPr>
              <a:t> Citing AI-generated "facts" without </a:t>
            </a:r>
            <a:pPr algn="l" indent="0" marL="0">
              <a:lnSpc>
                <a:spcPts val="1500"/>
              </a:lnSpc>
              <a:buNone/>
            </a:pPr>
            <a:r>
              <a:rPr lang="en-US" sz="888" dirty="0">
                <a:solidFill>
                  <a:srgbClr val="2C3E50"/>
                </a:solidFill>
              </a:rPr>
              <a:t>checking authoritative sources</a:t>
            </a:r>
            <a:endParaRPr lang="en-US" sz="834" dirty="0"/>
          </a:p>
        </p:txBody>
      </p:sp>
      <p:sp>
        <p:nvSpPr>
          <p:cNvPr id="25" name="Text 22"/>
          <p:cNvSpPr/>
          <p:nvPr/>
        </p:nvSpPr>
        <p:spPr>
          <a:xfrm>
            <a:off x="4750594" y="3262517"/>
            <a:ext cx="3821906" cy="388609"/>
          </a:xfrm>
          <a:prstGeom prst="rect">
            <a:avLst/>
          </a:prstGeom>
          <a:noFill/>
          <a:ln/>
        </p:spPr>
        <p:txBody>
          <a:bodyPr wrap="square" lIns="170053" tIns="0" rIns="0" bIns="0" rtlCol="0" anchor="t">
            <a:spAutoFit/>
          </a:bodyPr>
          <a:lstStyle/>
          <a:p>
            <a:pPr algn="l" indent="0" marL="0">
              <a:lnSpc>
                <a:spcPts val="1500"/>
              </a:lnSpc>
              <a:buNone/>
            </a:pPr>
            <a:r>
              <a:rPr lang="en-US" sz="834" b="1" dirty="0">
                <a:solidFill>
                  <a:srgbClr val="C1502E"/>
                </a:solidFill>
              </a:rPr>
              <a:t>Learning replacement:</a:t>
            </a:r>
            <a:pPr algn="l" indent="0" marL="0">
              <a:lnSpc>
                <a:spcPts val="1500"/>
              </a:lnSpc>
              <a:buNone/>
            </a:pPr>
            <a:r>
              <a:rPr lang="en-US" sz="888" dirty="0">
                <a:solidFill>
                  <a:srgbClr val="2C3E50"/>
                </a:solidFill>
              </a:rPr>
              <a:t> Having AI complete assignments </a:t>
            </a:r>
            <a:pPr algn="l" indent="0" marL="0">
              <a:lnSpc>
                <a:spcPts val="1500"/>
              </a:lnSpc>
              <a:buNone/>
            </a:pPr>
            <a:r>
              <a:rPr lang="en-US" sz="888" dirty="0">
                <a:solidFill>
                  <a:srgbClr val="2C3E50"/>
                </a:solidFill>
              </a:rPr>
              <a:t>meant to develop your skills and knowledge</a:t>
            </a:r>
            <a:endParaRPr lang="en-US" sz="834" dirty="0"/>
          </a:p>
        </p:txBody>
      </p:sp>
      <p:sp>
        <p:nvSpPr>
          <p:cNvPr id="26" name="Text 23"/>
          <p:cNvSpPr/>
          <p:nvPr/>
        </p:nvSpPr>
        <p:spPr>
          <a:xfrm>
            <a:off x="4750594" y="3736851"/>
            <a:ext cx="3821906" cy="388609"/>
          </a:xfrm>
          <a:prstGeom prst="rect">
            <a:avLst/>
          </a:prstGeom>
          <a:noFill/>
          <a:ln/>
        </p:spPr>
        <p:txBody>
          <a:bodyPr wrap="square" lIns="170053" tIns="0" rIns="0" bIns="0" rtlCol="0" anchor="t">
            <a:spAutoFit/>
          </a:bodyPr>
          <a:lstStyle/>
          <a:p>
            <a:pPr algn="l" indent="0" marL="0">
              <a:lnSpc>
                <a:spcPts val="1500"/>
              </a:lnSpc>
              <a:buNone/>
            </a:pPr>
            <a:r>
              <a:rPr lang="en-US" sz="834" b="1" dirty="0">
                <a:solidFill>
                  <a:srgbClr val="C1502E"/>
                </a:solidFill>
              </a:rPr>
              <a:t>Writing without understanding:</a:t>
            </a:r>
            <a:pPr algn="l" indent="0" marL="0">
              <a:lnSpc>
                <a:spcPts val="1500"/>
              </a:lnSpc>
              <a:buNone/>
            </a:pPr>
            <a:r>
              <a:rPr lang="en-US" sz="888" dirty="0">
                <a:solidFill>
                  <a:srgbClr val="2C3E50"/>
                </a:solidFill>
              </a:rPr>
              <a:t> Submitting AI-generated text </a:t>
            </a:r>
            <a:pPr algn="l" indent="0" marL="0">
              <a:lnSpc>
                <a:spcPts val="1500"/>
              </a:lnSpc>
              <a:buNone/>
            </a:pPr>
            <a:r>
              <a:rPr lang="en-US" sz="888" dirty="0">
                <a:solidFill>
                  <a:srgbClr val="2C3E50"/>
                </a:solidFill>
              </a:rPr>
              <a:t>you haven't read, understood, or verified</a:t>
            </a:r>
            <a:endParaRPr lang="en-US" sz="834" dirty="0"/>
          </a:p>
        </p:txBody>
      </p:sp>
      <p:sp>
        <p:nvSpPr>
          <p:cNvPr id="27" name="Text 24"/>
          <p:cNvSpPr/>
          <p:nvPr/>
        </p:nvSpPr>
        <p:spPr>
          <a:xfrm>
            <a:off x="4750594" y="4211185"/>
            <a:ext cx="3821906" cy="388609"/>
          </a:xfrm>
          <a:prstGeom prst="rect">
            <a:avLst/>
          </a:prstGeom>
          <a:noFill/>
          <a:ln/>
        </p:spPr>
        <p:txBody>
          <a:bodyPr wrap="square" lIns="170053" tIns="0" rIns="0" bIns="0" rtlCol="0" anchor="t">
            <a:spAutoFit/>
          </a:bodyPr>
          <a:lstStyle/>
          <a:p>
            <a:pPr algn="l" indent="0" marL="0">
              <a:lnSpc>
                <a:spcPts val="1500"/>
              </a:lnSpc>
              <a:buNone/>
            </a:pPr>
            <a:r>
              <a:rPr lang="en-US" sz="834" b="1" dirty="0">
                <a:solidFill>
                  <a:srgbClr val="C1502E"/>
                </a:solidFill>
              </a:rPr>
              <a:t>Critical thinking bypass:</a:t>
            </a:r>
            <a:pPr algn="l" indent="0" marL="0">
              <a:lnSpc>
                <a:spcPts val="1500"/>
              </a:lnSpc>
              <a:buNone/>
            </a:pPr>
            <a:r>
              <a:rPr lang="en-US" sz="888" dirty="0">
                <a:solidFill>
                  <a:srgbClr val="2C3E50"/>
                </a:solidFill>
              </a:rPr>
              <a:t> Using AI to avoid the cognitive work </a:t>
            </a:r>
            <a:pPr algn="l" indent="0" marL="0">
              <a:lnSpc>
                <a:spcPts val="1500"/>
              </a:lnSpc>
              <a:buNone/>
            </a:pPr>
            <a:r>
              <a:rPr lang="en-US" sz="888" dirty="0">
                <a:solidFill>
                  <a:srgbClr val="2C3E50"/>
                </a:solidFill>
              </a:rPr>
              <a:t>of analysis, synthesis, and evaluation</a:t>
            </a:r>
            <a:endParaRPr lang="en-US" sz="834" dirty="0"/>
          </a:p>
        </p:txBody>
      </p:sp>
      <p:sp>
        <p:nvSpPr>
          <p:cNvPr id="28" name="Text 25"/>
          <p:cNvSpPr/>
          <p:nvPr/>
        </p:nvSpPr>
        <p:spPr>
          <a:xfrm>
            <a:off x="4750594" y="4685519"/>
            <a:ext cx="3821906" cy="388609"/>
          </a:xfrm>
          <a:prstGeom prst="rect">
            <a:avLst/>
          </a:prstGeom>
          <a:noFill/>
          <a:ln/>
        </p:spPr>
        <p:txBody>
          <a:bodyPr wrap="square" lIns="170053" tIns="0" rIns="0" bIns="0" rtlCol="0" anchor="t">
            <a:spAutoFit/>
          </a:bodyPr>
          <a:lstStyle/>
          <a:p>
            <a:pPr algn="l" indent="0" marL="0">
              <a:lnSpc>
                <a:spcPts val="1500"/>
              </a:lnSpc>
              <a:buNone/>
            </a:pPr>
            <a:r>
              <a:rPr lang="en-US" sz="834" b="1" dirty="0">
                <a:solidFill>
                  <a:srgbClr val="C1502E"/>
                </a:solidFill>
              </a:rPr>
              <a:t>Expertise simulation:</a:t>
            </a:r>
            <a:pPr algn="l" indent="0" marL="0">
              <a:lnSpc>
                <a:spcPts val="1500"/>
              </a:lnSpc>
              <a:buNone/>
            </a:pPr>
            <a:r>
              <a:rPr lang="en-US" sz="888" dirty="0">
                <a:solidFill>
                  <a:srgbClr val="2C3E50"/>
                </a:solidFill>
              </a:rPr>
              <a:t> Relying on AI in domains where you lack </a:t>
            </a:r>
            <a:pPr algn="l" indent="0" marL="0">
              <a:lnSpc>
                <a:spcPts val="1500"/>
              </a:lnSpc>
              <a:buNone/>
            </a:pPr>
            <a:r>
              <a:rPr lang="en-US" sz="888" dirty="0">
                <a:solidFill>
                  <a:srgbClr val="2C3E50"/>
                </a:solidFill>
              </a:rPr>
              <a:t>the knowledge to evaluate its output</a:t>
            </a:r>
            <a:endParaRPr lang="en-US" sz="834" dirty="0"/>
          </a:p>
        </p:txBody>
      </p:sp>
      <p:sp>
        <p:nvSpPr>
          <p:cNvPr id="29" name="Text 26"/>
          <p:cNvSpPr/>
          <p:nvPr/>
        </p:nvSpPr>
        <p:spPr>
          <a:xfrm>
            <a:off x="4750594" y="5245577"/>
            <a:ext cx="3821906" cy="412886"/>
          </a:xfrm>
          <a:prstGeom prst="rect">
            <a:avLst/>
          </a:prstGeom>
          <a:noFill/>
          <a:ln/>
        </p:spPr>
        <p:txBody>
          <a:bodyPr wrap="square" lIns="0" tIns="0" rIns="0" bIns="0" rtlCol="0" anchor="t">
            <a:spAutoFit/>
          </a:bodyPr>
          <a:lstStyle/>
          <a:p>
            <a:pPr algn="l" indent="0" marL="0">
              <a:lnSpc>
                <a:spcPts val="1600"/>
              </a:lnSpc>
              <a:buNone/>
            </a:pPr>
            <a:r>
              <a:rPr lang="en-US" sz="834" b="1" dirty="0">
                <a:solidFill>
                  <a:srgbClr val="C1502E"/>
                </a:solidFill>
              </a:rPr>
              <a:t>Key problem: You abdicate responsibility, stop learning, and become dependent on AI. Your cognitive abilities atrophy.</a:t>
            </a:r>
            <a:endParaRPr lang="en-US" sz="834" dirty="0"/>
          </a:p>
        </p:txBody>
      </p:sp>
      <p:sp>
        <p:nvSpPr>
          <p:cNvPr id="30" name="Text 27"/>
          <p:cNvSpPr/>
          <p:nvPr/>
        </p:nvSpPr>
        <p:spPr>
          <a:xfrm>
            <a:off x="4750594" y="2313849"/>
            <a:ext cx="64461" cy="240013"/>
          </a:xfrm>
          <a:prstGeom prst="rect">
            <a:avLst/>
          </a:prstGeom>
          <a:noFill/>
          <a:ln/>
        </p:spPr>
        <p:txBody>
          <a:bodyPr wrap="none" lIns="0" tIns="0" rIns="0" bIns="0" rtlCol="0" anchor="t">
            <a:spAutoFit/>
          </a:bodyPr>
          <a:lstStyle/>
          <a:p>
            <a:pPr algn="l" indent="0" marL="0">
              <a:lnSpc>
                <a:spcPts val="1900"/>
              </a:lnSpc>
              <a:buNone/>
            </a:pPr>
            <a:r>
              <a:rPr lang="en-US" sz="1269" dirty="0">
                <a:solidFill>
                  <a:srgbClr val="C1502E"/>
                </a:solidFill>
              </a:rPr>
              <a:t>•</a:t>
            </a:r>
            <a:endParaRPr lang="en-US" sz="1269" dirty="0"/>
          </a:p>
        </p:txBody>
      </p:sp>
      <p:sp>
        <p:nvSpPr>
          <p:cNvPr id="31" name="Text 28"/>
          <p:cNvSpPr/>
          <p:nvPr/>
        </p:nvSpPr>
        <p:spPr>
          <a:xfrm>
            <a:off x="4750594" y="2788183"/>
            <a:ext cx="64461" cy="240013"/>
          </a:xfrm>
          <a:prstGeom prst="rect">
            <a:avLst/>
          </a:prstGeom>
          <a:noFill/>
          <a:ln/>
        </p:spPr>
        <p:txBody>
          <a:bodyPr wrap="none" lIns="0" tIns="0" rIns="0" bIns="0" rtlCol="0" anchor="t">
            <a:spAutoFit/>
          </a:bodyPr>
          <a:lstStyle/>
          <a:p>
            <a:pPr algn="l" indent="0" marL="0">
              <a:lnSpc>
                <a:spcPts val="1900"/>
              </a:lnSpc>
              <a:buNone/>
            </a:pPr>
            <a:r>
              <a:rPr lang="en-US" sz="1269" dirty="0">
                <a:solidFill>
                  <a:srgbClr val="C1502E"/>
                </a:solidFill>
              </a:rPr>
              <a:t>•</a:t>
            </a:r>
            <a:endParaRPr lang="en-US" sz="1269" dirty="0"/>
          </a:p>
        </p:txBody>
      </p:sp>
      <p:sp>
        <p:nvSpPr>
          <p:cNvPr id="32" name="Text 29"/>
          <p:cNvSpPr/>
          <p:nvPr/>
        </p:nvSpPr>
        <p:spPr>
          <a:xfrm>
            <a:off x="4750594" y="3262517"/>
            <a:ext cx="64461" cy="240013"/>
          </a:xfrm>
          <a:prstGeom prst="rect">
            <a:avLst/>
          </a:prstGeom>
          <a:noFill/>
          <a:ln/>
        </p:spPr>
        <p:txBody>
          <a:bodyPr wrap="none" lIns="0" tIns="0" rIns="0" bIns="0" rtlCol="0" anchor="t">
            <a:spAutoFit/>
          </a:bodyPr>
          <a:lstStyle/>
          <a:p>
            <a:pPr algn="l" indent="0" marL="0">
              <a:lnSpc>
                <a:spcPts val="1900"/>
              </a:lnSpc>
              <a:buNone/>
            </a:pPr>
            <a:r>
              <a:rPr lang="en-US" sz="1269" dirty="0">
                <a:solidFill>
                  <a:srgbClr val="C1502E"/>
                </a:solidFill>
              </a:rPr>
              <a:t>•</a:t>
            </a:r>
            <a:endParaRPr lang="en-US" sz="1269" dirty="0"/>
          </a:p>
        </p:txBody>
      </p:sp>
      <p:sp>
        <p:nvSpPr>
          <p:cNvPr id="33" name="Text 30"/>
          <p:cNvSpPr/>
          <p:nvPr/>
        </p:nvSpPr>
        <p:spPr>
          <a:xfrm>
            <a:off x="4750594" y="3736851"/>
            <a:ext cx="64461" cy="240013"/>
          </a:xfrm>
          <a:prstGeom prst="rect">
            <a:avLst/>
          </a:prstGeom>
          <a:noFill/>
          <a:ln/>
        </p:spPr>
        <p:txBody>
          <a:bodyPr wrap="none" lIns="0" tIns="0" rIns="0" bIns="0" rtlCol="0" anchor="t">
            <a:spAutoFit/>
          </a:bodyPr>
          <a:lstStyle/>
          <a:p>
            <a:pPr algn="l" indent="0" marL="0">
              <a:lnSpc>
                <a:spcPts val="1900"/>
              </a:lnSpc>
              <a:buNone/>
            </a:pPr>
            <a:r>
              <a:rPr lang="en-US" sz="1269" dirty="0">
                <a:solidFill>
                  <a:srgbClr val="C1502E"/>
                </a:solidFill>
              </a:rPr>
              <a:t>•</a:t>
            </a:r>
            <a:endParaRPr lang="en-US" sz="1269" dirty="0"/>
          </a:p>
        </p:txBody>
      </p:sp>
      <p:sp>
        <p:nvSpPr>
          <p:cNvPr id="34" name="Text 31"/>
          <p:cNvSpPr/>
          <p:nvPr/>
        </p:nvSpPr>
        <p:spPr>
          <a:xfrm>
            <a:off x="4750594" y="4211185"/>
            <a:ext cx="64461" cy="240013"/>
          </a:xfrm>
          <a:prstGeom prst="rect">
            <a:avLst/>
          </a:prstGeom>
          <a:noFill/>
          <a:ln/>
        </p:spPr>
        <p:txBody>
          <a:bodyPr wrap="none" lIns="0" tIns="0" rIns="0" bIns="0" rtlCol="0" anchor="t">
            <a:spAutoFit/>
          </a:bodyPr>
          <a:lstStyle/>
          <a:p>
            <a:pPr algn="l" indent="0" marL="0">
              <a:lnSpc>
                <a:spcPts val="1900"/>
              </a:lnSpc>
              <a:buNone/>
            </a:pPr>
            <a:r>
              <a:rPr lang="en-US" sz="1269" dirty="0">
                <a:solidFill>
                  <a:srgbClr val="C1502E"/>
                </a:solidFill>
              </a:rPr>
              <a:t>•</a:t>
            </a:r>
            <a:endParaRPr lang="en-US" sz="1269" dirty="0"/>
          </a:p>
        </p:txBody>
      </p:sp>
      <p:sp>
        <p:nvSpPr>
          <p:cNvPr id="35" name="Text 32"/>
          <p:cNvSpPr/>
          <p:nvPr/>
        </p:nvSpPr>
        <p:spPr>
          <a:xfrm>
            <a:off x="4750594" y="4685519"/>
            <a:ext cx="64461" cy="240013"/>
          </a:xfrm>
          <a:prstGeom prst="rect">
            <a:avLst/>
          </a:prstGeom>
          <a:noFill/>
          <a:ln/>
        </p:spPr>
        <p:txBody>
          <a:bodyPr wrap="none" lIns="0" tIns="0" rIns="0" bIns="0" rtlCol="0" anchor="t">
            <a:spAutoFit/>
          </a:bodyPr>
          <a:lstStyle/>
          <a:p>
            <a:pPr algn="l" indent="0" marL="0">
              <a:lnSpc>
                <a:spcPts val="1900"/>
              </a:lnSpc>
              <a:buNone/>
            </a:pPr>
            <a:r>
              <a:rPr lang="en-US" sz="1269" dirty="0">
                <a:solidFill>
                  <a:srgbClr val="C1502E"/>
                </a:solidFill>
              </a:rPr>
              <a:t>•</a:t>
            </a:r>
            <a:endParaRPr lang="en-US" sz="1269"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9144000" cy="5143500"/>
          </a:xfrm>
          <a:prstGeom prst="rect">
            <a:avLst/>
          </a:prstGeom>
        </p:spPr>
      </p:pic>
      <p:sp>
        <p:nvSpPr>
          <p:cNvPr id="3" name="Shape 0"/>
          <p:cNvSpPr/>
          <p:nvPr/>
        </p:nvSpPr>
        <p:spPr>
          <a:xfrm>
            <a:off x="571500" y="321469"/>
            <a:ext cx="8001000" cy="507206"/>
          </a:xfrm>
          <a:prstGeom prst="rect">
            <a:avLst/>
          </a:prstGeom>
          <a:solidFill>
            <a:srgbClr val="000000">
              <a:alpha val="0"/>
            </a:srgbClr>
          </a:solidFill>
          <a:ln/>
        </p:spPr>
      </p:sp>
      <p:sp>
        <p:nvSpPr>
          <p:cNvPr id="4" name="Shape 1"/>
          <p:cNvSpPr/>
          <p:nvPr/>
        </p:nvSpPr>
        <p:spPr>
          <a:xfrm>
            <a:off x="571500" y="807244"/>
            <a:ext cx="8001000" cy="21431"/>
          </a:xfrm>
          <a:prstGeom prst="rect">
            <a:avLst/>
          </a:prstGeom>
          <a:solidFill>
            <a:srgbClr val="1A4D2E"/>
          </a:solidFill>
          <a:ln/>
        </p:spPr>
      </p:sp>
      <p:sp>
        <p:nvSpPr>
          <p:cNvPr id="5" name="Text 2"/>
          <p:cNvSpPr/>
          <p:nvPr/>
        </p:nvSpPr>
        <p:spPr>
          <a:xfrm>
            <a:off x="571500" y="321469"/>
            <a:ext cx="8001000" cy="507206"/>
          </a:xfrm>
          <a:prstGeom prst="rect">
            <a:avLst/>
          </a:prstGeom>
          <a:noFill/>
          <a:ln/>
        </p:spPr>
        <p:txBody>
          <a:bodyPr wrap="none" lIns="0" tIns="0" rIns="0" bIns="119126" rtlCol="0" anchor="t">
            <a:spAutoFit/>
          </a:bodyPr>
          <a:lstStyle/>
          <a:p>
            <a:pPr algn="l" indent="0" marL="0">
              <a:lnSpc>
                <a:spcPts val="3000"/>
              </a:lnSpc>
              <a:buNone/>
            </a:pPr>
            <a:r>
              <a:rPr lang="en-US" sz="1808" b="1" dirty="0">
                <a:solidFill>
                  <a:srgbClr val="1A4D2E"/>
                </a:solidFill>
              </a:rPr>
              <a:t>Our Duty as Educators—Teaching Students to Use AI Wisely</a:t>
            </a:r>
            <a:endParaRPr lang="en-US" sz="1808" dirty="0"/>
          </a:p>
        </p:txBody>
      </p:sp>
      <p:pic>
        <p:nvPicPr>
          <p:cNvPr id="6" name="Image 1" descr="preencoded.png">    </p:cNvPr>
          <p:cNvPicPr>
            <a:picLocks noChangeAspect="1"/>
          </p:cNvPicPr>
          <p:nvPr/>
        </p:nvPicPr>
        <p:blipFill>
          <a:blip r:embed="rId2"/>
          <a:stretch>
            <a:fillRect/>
          </a:stretch>
        </p:blipFill>
        <p:spPr>
          <a:xfrm>
            <a:off x="571500" y="1555273"/>
            <a:ext cx="3063218" cy="1664996"/>
          </a:xfrm>
          <a:prstGeom prst="rect">
            <a:avLst/>
          </a:prstGeom>
        </p:spPr>
      </p:pic>
      <p:sp>
        <p:nvSpPr>
          <p:cNvPr id="7" name="Text 3"/>
          <p:cNvSpPr/>
          <p:nvPr/>
        </p:nvSpPr>
        <p:spPr>
          <a:xfrm>
            <a:off x="571500" y="3391719"/>
            <a:ext cx="3063218" cy="655746"/>
          </a:xfrm>
          <a:prstGeom prst="rect">
            <a:avLst/>
          </a:prstGeom>
          <a:noFill/>
          <a:ln/>
        </p:spPr>
        <p:txBody>
          <a:bodyPr wrap="square" lIns="0" tIns="0" rIns="0" bIns="0" rtlCol="0" anchor="t">
            <a:spAutoFit/>
          </a:bodyPr>
          <a:lstStyle/>
          <a:p>
            <a:pPr algn="l" indent="0" marL="0">
              <a:lnSpc>
                <a:spcPts val="1700"/>
              </a:lnSpc>
              <a:buNone/>
            </a:pPr>
            <a:r>
              <a:rPr lang="en-US" sz="942" i="1" dirty="0">
                <a:solidFill>
                  <a:srgbClr val="4A7C9C"/>
                </a:solidFill>
              </a:rPr>
              <a:t>Teaching AI literacy is not optional—it is a fundamental responsibility in preparing students for a world where AI is ubiquitous.</a:t>
            </a:r>
            <a:endParaRPr lang="en-US" sz="942" dirty="0"/>
          </a:p>
        </p:txBody>
      </p:sp>
      <p:sp>
        <p:nvSpPr>
          <p:cNvPr id="8" name="Text 4"/>
          <p:cNvSpPr/>
          <p:nvPr/>
        </p:nvSpPr>
        <p:spPr>
          <a:xfrm>
            <a:off x="3863318" y="1007269"/>
            <a:ext cx="146949" cy="257175"/>
          </a:xfrm>
          <a:prstGeom prst="rect">
            <a:avLst/>
          </a:prstGeom>
          <a:noFill/>
          <a:ln/>
        </p:spPr>
        <p:txBody>
          <a:bodyPr wrap="none" lIns="0" tIns="0" rIns="0" bIns="0" rtlCol="0" anchor="t">
            <a:spAutoFit/>
          </a:bodyPr>
          <a:lstStyle/>
          <a:p>
            <a:pPr algn="l" indent="0" marL="0">
              <a:lnSpc>
                <a:spcPts val="2000"/>
              </a:lnSpc>
              <a:buNone/>
            </a:pPr>
            <a:r>
              <a:rPr lang="en-US" sz="1193" b="1" dirty="0">
                <a:solidFill>
                  <a:srgbClr val="C1502E"/>
                </a:solidFill>
              </a:rPr>
              <a:t>1.</a:t>
            </a:r>
            <a:endParaRPr lang="en-US" sz="1193" dirty="0"/>
          </a:p>
        </p:txBody>
      </p:sp>
      <p:sp>
        <p:nvSpPr>
          <p:cNvPr id="9" name="Text 5"/>
          <p:cNvSpPr/>
          <p:nvPr/>
        </p:nvSpPr>
        <p:spPr>
          <a:xfrm>
            <a:off x="4120493" y="1007269"/>
            <a:ext cx="4451979" cy="203597"/>
          </a:xfrm>
          <a:prstGeom prst="rect">
            <a:avLst/>
          </a:prstGeom>
          <a:noFill/>
          <a:ln/>
        </p:spPr>
        <p:txBody>
          <a:bodyPr wrap="none" lIns="0" tIns="0" rIns="0" bIns="0" rtlCol="0" anchor="t">
            <a:spAutoFit/>
          </a:bodyPr>
          <a:lstStyle/>
          <a:p>
            <a:pPr algn="l" indent="0" marL="0">
              <a:lnSpc>
                <a:spcPts val="1600"/>
              </a:lnSpc>
              <a:buNone/>
            </a:pPr>
            <a:r>
              <a:rPr lang="en-US" sz="936" b="1" dirty="0">
                <a:solidFill>
                  <a:srgbClr val="1A4D2E"/>
                </a:solidFill>
              </a:rPr>
              <a:t>Teach AI Literacy</a:t>
            </a:r>
            <a:endParaRPr lang="en-US" sz="936" dirty="0"/>
          </a:p>
        </p:txBody>
      </p:sp>
      <p:sp>
        <p:nvSpPr>
          <p:cNvPr id="10" name="Text 6"/>
          <p:cNvSpPr/>
          <p:nvPr/>
        </p:nvSpPr>
        <p:spPr>
          <a:xfrm>
            <a:off x="4120493" y="1253728"/>
            <a:ext cx="4451979" cy="582913"/>
          </a:xfrm>
          <a:prstGeom prst="rect">
            <a:avLst/>
          </a:prstGeom>
          <a:noFill/>
          <a:ln/>
        </p:spPr>
        <p:txBody>
          <a:bodyPr wrap="square" lIns="0" tIns="0" rIns="0" bIns="0" rtlCol="0" anchor="t">
            <a:spAutoFit/>
          </a:bodyPr>
          <a:lstStyle/>
          <a:p>
            <a:pPr algn="l" indent="0" marL="0">
              <a:lnSpc>
                <a:spcPts val="1500"/>
              </a:lnSpc>
              <a:buNone/>
            </a:pPr>
            <a:r>
              <a:rPr lang="en-US" sz="888" dirty="0">
                <a:solidFill>
                  <a:srgbClr val="2C3E50"/>
                </a:solidFill>
              </a:rPr>
              <a:t>Explain how LLMs work, their limitations, and their inherent biases. Students must understand that AI is a statistical pattern matcher, not an intelligent entity.</a:t>
            </a:r>
            <a:endParaRPr lang="en-US" sz="888" dirty="0"/>
          </a:p>
        </p:txBody>
      </p:sp>
      <p:sp>
        <p:nvSpPr>
          <p:cNvPr id="11" name="Text 7"/>
          <p:cNvSpPr/>
          <p:nvPr/>
        </p:nvSpPr>
        <p:spPr>
          <a:xfrm>
            <a:off x="3863318" y="1993804"/>
            <a:ext cx="146949" cy="257175"/>
          </a:xfrm>
          <a:prstGeom prst="rect">
            <a:avLst/>
          </a:prstGeom>
          <a:noFill/>
          <a:ln/>
        </p:spPr>
        <p:txBody>
          <a:bodyPr wrap="none" lIns="0" tIns="0" rIns="0" bIns="0" rtlCol="0" anchor="t">
            <a:spAutoFit/>
          </a:bodyPr>
          <a:lstStyle/>
          <a:p>
            <a:pPr algn="l" indent="0" marL="0">
              <a:lnSpc>
                <a:spcPts val="2000"/>
              </a:lnSpc>
              <a:buNone/>
            </a:pPr>
            <a:r>
              <a:rPr lang="en-US" sz="1193" b="1" dirty="0">
                <a:solidFill>
                  <a:srgbClr val="C1502E"/>
                </a:solidFill>
              </a:rPr>
              <a:t>2.</a:t>
            </a:r>
            <a:endParaRPr lang="en-US" sz="1193" dirty="0"/>
          </a:p>
        </p:txBody>
      </p:sp>
      <p:sp>
        <p:nvSpPr>
          <p:cNvPr id="12" name="Text 8"/>
          <p:cNvSpPr/>
          <p:nvPr/>
        </p:nvSpPr>
        <p:spPr>
          <a:xfrm>
            <a:off x="4120493" y="1993804"/>
            <a:ext cx="4451979" cy="203597"/>
          </a:xfrm>
          <a:prstGeom prst="rect">
            <a:avLst/>
          </a:prstGeom>
          <a:noFill/>
          <a:ln/>
        </p:spPr>
        <p:txBody>
          <a:bodyPr wrap="none" lIns="0" tIns="0" rIns="0" bIns="0" rtlCol="0" anchor="t">
            <a:spAutoFit/>
          </a:bodyPr>
          <a:lstStyle/>
          <a:p>
            <a:pPr algn="l" indent="0" marL="0">
              <a:lnSpc>
                <a:spcPts val="1600"/>
              </a:lnSpc>
              <a:buNone/>
            </a:pPr>
            <a:r>
              <a:rPr lang="en-US" sz="936" b="1" dirty="0">
                <a:solidFill>
                  <a:srgbClr val="1A4D2E"/>
                </a:solidFill>
              </a:rPr>
              <a:t>Emphasize Verification</a:t>
            </a:r>
            <a:endParaRPr lang="en-US" sz="936" dirty="0"/>
          </a:p>
        </p:txBody>
      </p:sp>
      <p:sp>
        <p:nvSpPr>
          <p:cNvPr id="13" name="Text 9"/>
          <p:cNvSpPr/>
          <p:nvPr/>
        </p:nvSpPr>
        <p:spPr>
          <a:xfrm>
            <a:off x="4120493" y="2240263"/>
            <a:ext cx="4451979" cy="388609"/>
          </a:xfrm>
          <a:prstGeom prst="rect">
            <a:avLst/>
          </a:prstGeom>
          <a:noFill/>
          <a:ln/>
        </p:spPr>
        <p:txBody>
          <a:bodyPr wrap="square" lIns="0" tIns="0" rIns="0" bIns="0" rtlCol="0" anchor="t">
            <a:spAutoFit/>
          </a:bodyPr>
          <a:lstStyle/>
          <a:p>
            <a:pPr algn="l" indent="0" marL="0">
              <a:lnSpc>
                <a:spcPts val="1500"/>
              </a:lnSpc>
              <a:buNone/>
            </a:pPr>
            <a:r>
              <a:rPr lang="en-US" sz="888" dirty="0">
                <a:solidFill>
                  <a:srgbClr val="2C3E50"/>
                </a:solidFill>
              </a:rPr>
              <a:t>Teach students to always verify AI output against authoritative sources. AI-generated content must be treated as a starting point, never as a final answer.</a:t>
            </a:r>
            <a:endParaRPr lang="en-US" sz="888" dirty="0"/>
          </a:p>
        </p:txBody>
      </p:sp>
      <p:sp>
        <p:nvSpPr>
          <p:cNvPr id="14" name="Text 10"/>
          <p:cNvSpPr/>
          <p:nvPr/>
        </p:nvSpPr>
        <p:spPr>
          <a:xfrm>
            <a:off x="3863318" y="2743172"/>
            <a:ext cx="146949" cy="257175"/>
          </a:xfrm>
          <a:prstGeom prst="rect">
            <a:avLst/>
          </a:prstGeom>
          <a:noFill/>
          <a:ln/>
        </p:spPr>
        <p:txBody>
          <a:bodyPr wrap="none" lIns="0" tIns="0" rIns="0" bIns="0" rtlCol="0" anchor="t">
            <a:spAutoFit/>
          </a:bodyPr>
          <a:lstStyle/>
          <a:p>
            <a:pPr algn="l" indent="0" marL="0">
              <a:lnSpc>
                <a:spcPts val="2000"/>
              </a:lnSpc>
              <a:buNone/>
            </a:pPr>
            <a:r>
              <a:rPr lang="en-US" sz="1193" b="1" dirty="0">
                <a:solidFill>
                  <a:srgbClr val="C1502E"/>
                </a:solidFill>
              </a:rPr>
              <a:t>3.</a:t>
            </a:r>
            <a:endParaRPr lang="en-US" sz="1193" dirty="0"/>
          </a:p>
        </p:txBody>
      </p:sp>
      <p:sp>
        <p:nvSpPr>
          <p:cNvPr id="15" name="Text 11"/>
          <p:cNvSpPr/>
          <p:nvPr/>
        </p:nvSpPr>
        <p:spPr>
          <a:xfrm>
            <a:off x="4120493" y="2743172"/>
            <a:ext cx="4451979" cy="203597"/>
          </a:xfrm>
          <a:prstGeom prst="rect">
            <a:avLst/>
          </a:prstGeom>
          <a:noFill/>
          <a:ln/>
        </p:spPr>
        <p:txBody>
          <a:bodyPr wrap="none" lIns="0" tIns="0" rIns="0" bIns="0" rtlCol="0" anchor="t">
            <a:spAutoFit/>
          </a:bodyPr>
          <a:lstStyle/>
          <a:p>
            <a:pPr algn="l" indent="0" marL="0">
              <a:lnSpc>
                <a:spcPts val="1600"/>
              </a:lnSpc>
              <a:buNone/>
            </a:pPr>
            <a:r>
              <a:rPr lang="en-US" sz="936" b="1" dirty="0">
                <a:solidFill>
                  <a:srgbClr val="1A4D2E"/>
                </a:solidFill>
              </a:rPr>
              <a:t>Promote Critical Evaluation</a:t>
            </a:r>
            <a:endParaRPr lang="en-US" sz="936" dirty="0"/>
          </a:p>
        </p:txBody>
      </p:sp>
      <p:sp>
        <p:nvSpPr>
          <p:cNvPr id="16" name="Text 12"/>
          <p:cNvSpPr/>
          <p:nvPr/>
        </p:nvSpPr>
        <p:spPr>
          <a:xfrm>
            <a:off x="4120493" y="2989631"/>
            <a:ext cx="4451979" cy="582913"/>
          </a:xfrm>
          <a:prstGeom prst="rect">
            <a:avLst/>
          </a:prstGeom>
          <a:noFill/>
          <a:ln/>
        </p:spPr>
        <p:txBody>
          <a:bodyPr wrap="square" lIns="0" tIns="0" rIns="0" bIns="0" rtlCol="0" anchor="t">
            <a:spAutoFit/>
          </a:bodyPr>
          <a:lstStyle/>
          <a:p>
            <a:pPr algn="l" indent="0" marL="0">
              <a:lnSpc>
                <a:spcPts val="1500"/>
              </a:lnSpc>
              <a:buNone/>
            </a:pPr>
            <a:r>
              <a:rPr lang="en-US" sz="888" dirty="0">
                <a:solidFill>
                  <a:srgbClr val="2C3E50"/>
                </a:solidFill>
              </a:rPr>
              <a:t>Train students to question AI output, identify hallucinations, and recognize when AI is generating plausible-sounding falsehoods. Critical thinking is the antidote to AI dependency.</a:t>
            </a:r>
            <a:endParaRPr lang="en-US" sz="888" dirty="0"/>
          </a:p>
        </p:txBody>
      </p:sp>
      <p:sp>
        <p:nvSpPr>
          <p:cNvPr id="17" name="Text 13"/>
          <p:cNvSpPr/>
          <p:nvPr/>
        </p:nvSpPr>
        <p:spPr>
          <a:xfrm>
            <a:off x="3863318" y="4158332"/>
            <a:ext cx="4709154" cy="437164"/>
          </a:xfrm>
          <a:prstGeom prst="rect">
            <a:avLst/>
          </a:prstGeom>
          <a:noFill/>
          <a:ln/>
        </p:spPr>
        <p:txBody>
          <a:bodyPr wrap="square" lIns="0" tIns="0" rIns="0" bIns="0" rtlCol="0" anchor="t">
            <a:spAutoFit/>
          </a:bodyPr>
          <a:lstStyle/>
          <a:p>
            <a:pPr algn="l" indent="0" marL="0">
              <a:lnSpc>
                <a:spcPts val="1700"/>
              </a:lnSpc>
              <a:buNone/>
            </a:pPr>
            <a:r>
              <a:rPr lang="en-US" sz="885" b="1" dirty="0">
                <a:solidFill>
                  <a:srgbClr val="4A7C9C"/>
                </a:solidFill>
              </a:rPr>
              <a:t>These three foundational responsibilities set the stage for deeper ethical and practical considerations in AI education.</a:t>
            </a:r>
            <a:endParaRPr lang="en-US" sz="885"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9144000" cy="5143500"/>
          </a:xfrm>
          <a:prstGeom prst="rect">
            <a:avLst/>
          </a:prstGeom>
        </p:spPr>
      </p:pic>
      <p:sp>
        <p:nvSpPr>
          <p:cNvPr id="3" name="Shape 0"/>
          <p:cNvSpPr/>
          <p:nvPr/>
        </p:nvSpPr>
        <p:spPr>
          <a:xfrm>
            <a:off x="571500" y="428625"/>
            <a:ext cx="8001000" cy="521494"/>
          </a:xfrm>
          <a:prstGeom prst="rect">
            <a:avLst/>
          </a:prstGeom>
          <a:solidFill>
            <a:srgbClr val="000000">
              <a:alpha val="0"/>
            </a:srgbClr>
          </a:solidFill>
          <a:ln/>
        </p:spPr>
      </p:sp>
      <p:sp>
        <p:nvSpPr>
          <p:cNvPr id="4" name="Shape 1"/>
          <p:cNvSpPr/>
          <p:nvPr/>
        </p:nvSpPr>
        <p:spPr>
          <a:xfrm>
            <a:off x="571500" y="928688"/>
            <a:ext cx="8001000" cy="21431"/>
          </a:xfrm>
          <a:prstGeom prst="rect">
            <a:avLst/>
          </a:prstGeom>
          <a:solidFill>
            <a:srgbClr val="1A4D2E"/>
          </a:solidFill>
          <a:ln/>
        </p:spPr>
      </p:sp>
      <p:sp>
        <p:nvSpPr>
          <p:cNvPr id="5" name="Text 2"/>
          <p:cNvSpPr/>
          <p:nvPr/>
        </p:nvSpPr>
        <p:spPr>
          <a:xfrm>
            <a:off x="571500" y="428625"/>
            <a:ext cx="8001000" cy="521494"/>
          </a:xfrm>
          <a:prstGeom prst="rect">
            <a:avLst/>
          </a:prstGeom>
          <a:noFill/>
          <a:ln/>
        </p:spPr>
        <p:txBody>
          <a:bodyPr wrap="none" lIns="0" tIns="0" rIns="0" bIns="136017" rtlCol="0" anchor="t">
            <a:spAutoFit/>
          </a:bodyPr>
          <a:lstStyle/>
          <a:p>
            <a:pPr algn="l" indent="0" marL="0">
              <a:lnSpc>
                <a:spcPts val="3000"/>
              </a:lnSpc>
              <a:buNone/>
            </a:pPr>
            <a:r>
              <a:rPr lang="en-US" sz="1808" b="1" dirty="0">
                <a:solidFill>
                  <a:srgbClr val="1A4D2E"/>
                </a:solidFill>
              </a:rPr>
              <a:t>Our Duty as Educators—Ethical Implications and Modeling</a:t>
            </a:r>
            <a:endParaRPr lang="en-US" sz="1808" dirty="0"/>
          </a:p>
        </p:txBody>
      </p:sp>
      <p:sp>
        <p:nvSpPr>
          <p:cNvPr id="6" name="Text 3"/>
          <p:cNvSpPr/>
          <p:nvPr/>
        </p:nvSpPr>
        <p:spPr>
          <a:xfrm>
            <a:off x="1371600" y="1271588"/>
            <a:ext cx="171422" cy="300038"/>
          </a:xfrm>
          <a:prstGeom prst="rect">
            <a:avLst/>
          </a:prstGeom>
          <a:noFill/>
          <a:ln/>
        </p:spPr>
        <p:txBody>
          <a:bodyPr wrap="none" lIns="0" tIns="0" rIns="0" bIns="0" rtlCol="0" anchor="t">
            <a:spAutoFit/>
          </a:bodyPr>
          <a:lstStyle/>
          <a:p>
            <a:pPr algn="l" indent="0" marL="0">
              <a:lnSpc>
                <a:spcPts val="2400"/>
              </a:lnSpc>
              <a:buNone/>
            </a:pPr>
            <a:r>
              <a:rPr lang="en-US" sz="1397" b="1" dirty="0">
                <a:solidFill>
                  <a:srgbClr val="C1502E"/>
                </a:solidFill>
              </a:rPr>
              <a:t>4.</a:t>
            </a:r>
            <a:endParaRPr lang="en-US" sz="1397" dirty="0"/>
          </a:p>
        </p:txBody>
      </p:sp>
      <p:sp>
        <p:nvSpPr>
          <p:cNvPr id="7" name="Text 4"/>
          <p:cNvSpPr/>
          <p:nvPr/>
        </p:nvSpPr>
        <p:spPr>
          <a:xfrm>
            <a:off x="1657350" y="1271588"/>
            <a:ext cx="6115050" cy="235744"/>
          </a:xfrm>
          <a:prstGeom prst="rect">
            <a:avLst/>
          </a:prstGeom>
          <a:noFill/>
          <a:ln/>
        </p:spPr>
        <p:txBody>
          <a:bodyPr wrap="none" lIns="0" tIns="0" rIns="0" bIns="0" rtlCol="0" anchor="t">
            <a:spAutoFit/>
          </a:bodyPr>
          <a:lstStyle/>
          <a:p>
            <a:pPr algn="l" indent="0" marL="0">
              <a:lnSpc>
                <a:spcPts val="1900"/>
              </a:lnSpc>
              <a:buNone/>
            </a:pPr>
            <a:r>
              <a:rPr lang="en-US" sz="1090" b="1" dirty="0">
                <a:solidFill>
                  <a:srgbClr val="1A4D2E"/>
                </a:solidFill>
              </a:rPr>
              <a:t>Address Ethical Implications</a:t>
            </a:r>
            <a:endParaRPr lang="en-US" sz="1090" dirty="0"/>
          </a:p>
        </p:txBody>
      </p:sp>
      <p:sp>
        <p:nvSpPr>
          <p:cNvPr id="8" name="Text 5"/>
          <p:cNvSpPr/>
          <p:nvPr/>
        </p:nvSpPr>
        <p:spPr>
          <a:xfrm>
            <a:off x="1657350" y="1593056"/>
            <a:ext cx="6115050" cy="461442"/>
          </a:xfrm>
          <a:prstGeom prst="rect">
            <a:avLst/>
          </a:prstGeom>
          <a:noFill/>
          <a:ln/>
        </p:spPr>
        <p:txBody>
          <a:bodyPr wrap="square" lIns="0" tIns="0" rIns="0" bIns="0" rtlCol="0" anchor="t">
            <a:spAutoFit/>
          </a:bodyPr>
          <a:lstStyle/>
          <a:p>
            <a:pPr algn="l" indent="0" marL="0">
              <a:lnSpc>
                <a:spcPts val="1800"/>
              </a:lnSpc>
              <a:buNone/>
            </a:pPr>
            <a:r>
              <a:rPr lang="en-US" sz="996" dirty="0">
                <a:solidFill>
                  <a:srgbClr val="2C3E50"/>
                </a:solidFill>
              </a:rPr>
              <a:t>Discuss the environmental costs, societal impacts, and ethical concerns of AI. Students must understand that AI is not neutral—it has real-world consequences.</a:t>
            </a:r>
            <a:endParaRPr lang="en-US" sz="996" dirty="0"/>
          </a:p>
        </p:txBody>
      </p:sp>
      <p:sp>
        <p:nvSpPr>
          <p:cNvPr id="9" name="Text 6"/>
          <p:cNvSpPr/>
          <p:nvPr/>
        </p:nvSpPr>
        <p:spPr>
          <a:xfrm>
            <a:off x="1371600" y="2283098"/>
            <a:ext cx="171422" cy="300038"/>
          </a:xfrm>
          <a:prstGeom prst="rect">
            <a:avLst/>
          </a:prstGeom>
          <a:noFill/>
          <a:ln/>
        </p:spPr>
        <p:txBody>
          <a:bodyPr wrap="none" lIns="0" tIns="0" rIns="0" bIns="0" rtlCol="0" anchor="t">
            <a:spAutoFit/>
          </a:bodyPr>
          <a:lstStyle/>
          <a:p>
            <a:pPr algn="l" indent="0" marL="0">
              <a:lnSpc>
                <a:spcPts val="2400"/>
              </a:lnSpc>
              <a:buNone/>
            </a:pPr>
            <a:r>
              <a:rPr lang="en-US" sz="1397" b="1" dirty="0">
                <a:solidFill>
                  <a:srgbClr val="C1502E"/>
                </a:solidFill>
              </a:rPr>
              <a:t>5.</a:t>
            </a:r>
            <a:endParaRPr lang="en-US" sz="1397" dirty="0"/>
          </a:p>
        </p:txBody>
      </p:sp>
      <p:sp>
        <p:nvSpPr>
          <p:cNvPr id="10" name="Text 7"/>
          <p:cNvSpPr/>
          <p:nvPr/>
        </p:nvSpPr>
        <p:spPr>
          <a:xfrm>
            <a:off x="1657350" y="2283098"/>
            <a:ext cx="6115050" cy="235744"/>
          </a:xfrm>
          <a:prstGeom prst="rect">
            <a:avLst/>
          </a:prstGeom>
          <a:noFill/>
          <a:ln/>
        </p:spPr>
        <p:txBody>
          <a:bodyPr wrap="none" lIns="0" tIns="0" rIns="0" bIns="0" rtlCol="0" anchor="t">
            <a:spAutoFit/>
          </a:bodyPr>
          <a:lstStyle/>
          <a:p>
            <a:pPr algn="l" indent="0" marL="0">
              <a:lnSpc>
                <a:spcPts val="1900"/>
              </a:lnSpc>
              <a:buNone/>
            </a:pPr>
            <a:r>
              <a:rPr lang="en-US" sz="1090" b="1" dirty="0">
                <a:solidFill>
                  <a:srgbClr val="1A4D2E"/>
                </a:solidFill>
              </a:rPr>
              <a:t>Model Appropriate Use</a:t>
            </a:r>
            <a:endParaRPr lang="en-US" sz="1090" dirty="0"/>
          </a:p>
        </p:txBody>
      </p:sp>
      <p:sp>
        <p:nvSpPr>
          <p:cNvPr id="11" name="Text 8"/>
          <p:cNvSpPr/>
          <p:nvPr/>
        </p:nvSpPr>
        <p:spPr>
          <a:xfrm>
            <a:off x="1657350" y="2604567"/>
            <a:ext cx="6115050" cy="461442"/>
          </a:xfrm>
          <a:prstGeom prst="rect">
            <a:avLst/>
          </a:prstGeom>
          <a:noFill/>
          <a:ln/>
        </p:spPr>
        <p:txBody>
          <a:bodyPr wrap="square" lIns="0" tIns="0" rIns="0" bIns="0" rtlCol="0" anchor="t">
            <a:spAutoFit/>
          </a:bodyPr>
          <a:lstStyle/>
          <a:p>
            <a:pPr algn="l" indent="0" marL="0">
              <a:lnSpc>
                <a:spcPts val="1800"/>
              </a:lnSpc>
              <a:buNone/>
            </a:pPr>
            <a:r>
              <a:rPr lang="en-US" sz="996" dirty="0">
                <a:solidFill>
                  <a:srgbClr val="2C3E50"/>
                </a:solidFill>
              </a:rPr>
              <a:t>Demonstrate how to use AI as a tool for augmentation, not replacement. Show students when AI is helpful and when it undermines learning.</a:t>
            </a:r>
            <a:endParaRPr lang="en-US" sz="996" dirty="0"/>
          </a:p>
        </p:txBody>
      </p:sp>
      <p:sp>
        <p:nvSpPr>
          <p:cNvPr id="12" name="Shape 9"/>
          <p:cNvSpPr/>
          <p:nvPr/>
        </p:nvSpPr>
        <p:spPr>
          <a:xfrm>
            <a:off x="1371600" y="3466058"/>
            <a:ext cx="6400800" cy="1211563"/>
          </a:xfrm>
          <a:prstGeom prst="rect">
            <a:avLst/>
          </a:prstGeom>
          <a:solidFill>
            <a:srgbClr val="FFF5F5"/>
          </a:solidFill>
          <a:ln/>
        </p:spPr>
      </p:sp>
      <p:sp>
        <p:nvSpPr>
          <p:cNvPr id="13" name="Shape 10"/>
          <p:cNvSpPr/>
          <p:nvPr/>
        </p:nvSpPr>
        <p:spPr>
          <a:xfrm>
            <a:off x="1371600" y="3466058"/>
            <a:ext cx="42863" cy="1211563"/>
          </a:xfrm>
          <a:prstGeom prst="rect">
            <a:avLst/>
          </a:prstGeom>
          <a:solidFill>
            <a:srgbClr val="C1502E"/>
          </a:solidFill>
          <a:ln/>
        </p:spPr>
      </p:sp>
      <p:sp>
        <p:nvSpPr>
          <p:cNvPr id="14" name="Text 11"/>
          <p:cNvSpPr/>
          <p:nvPr/>
        </p:nvSpPr>
        <p:spPr>
          <a:xfrm>
            <a:off x="1657350" y="3694658"/>
            <a:ext cx="5829300" cy="502909"/>
          </a:xfrm>
          <a:prstGeom prst="rect">
            <a:avLst/>
          </a:prstGeom>
          <a:noFill/>
          <a:ln/>
        </p:spPr>
        <p:txBody>
          <a:bodyPr wrap="square" lIns="0" tIns="0" rIns="0" bIns="0" rtlCol="0" anchor="t">
            <a:spAutoFit/>
          </a:bodyPr>
          <a:lstStyle/>
          <a:p>
            <a:pPr algn="ctr" indent="0" marL="0">
              <a:lnSpc>
                <a:spcPts val="2000"/>
              </a:lnSpc>
              <a:buNone/>
            </a:pPr>
            <a:r>
              <a:rPr lang="en-US" sz="1090" b="1" dirty="0">
                <a:solidFill>
                  <a:srgbClr val="C1502E"/>
                </a:solidFill>
              </a:rPr>
              <a:t>If we do not teach students to use AI critically, we are failing them. They will inherit a world shaped by AI—we must prepare them to navigate it wisely.</a:t>
            </a:r>
            <a:endParaRPr lang="en-US" sz="109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9144000" cy="5827709"/>
          </a:xfrm>
          <a:prstGeom prst="rect">
            <a:avLst/>
          </a:prstGeom>
        </p:spPr>
      </p:pic>
      <p:sp>
        <p:nvSpPr>
          <p:cNvPr id="3" name="Shape 0"/>
          <p:cNvSpPr/>
          <p:nvPr/>
        </p:nvSpPr>
        <p:spPr>
          <a:xfrm>
            <a:off x="571500" y="428625"/>
            <a:ext cx="8001000" cy="907256"/>
          </a:xfrm>
          <a:prstGeom prst="rect">
            <a:avLst/>
          </a:prstGeom>
          <a:solidFill>
            <a:srgbClr val="000000">
              <a:alpha val="0"/>
            </a:srgbClr>
          </a:solidFill>
          <a:ln/>
        </p:spPr>
      </p:sp>
      <p:sp>
        <p:nvSpPr>
          <p:cNvPr id="4" name="Shape 1"/>
          <p:cNvSpPr/>
          <p:nvPr/>
        </p:nvSpPr>
        <p:spPr>
          <a:xfrm>
            <a:off x="571500" y="1314450"/>
            <a:ext cx="8001000" cy="21431"/>
          </a:xfrm>
          <a:prstGeom prst="rect">
            <a:avLst/>
          </a:prstGeom>
          <a:solidFill>
            <a:srgbClr val="1A4D2E"/>
          </a:solidFill>
          <a:ln/>
        </p:spPr>
      </p:sp>
      <p:sp>
        <p:nvSpPr>
          <p:cNvPr id="5" name="Text 2"/>
          <p:cNvSpPr/>
          <p:nvPr/>
        </p:nvSpPr>
        <p:spPr>
          <a:xfrm>
            <a:off x="571500" y="428625"/>
            <a:ext cx="8001000" cy="907256"/>
          </a:xfrm>
          <a:prstGeom prst="rect">
            <a:avLst/>
          </a:prstGeom>
          <a:noFill/>
          <a:ln/>
        </p:spPr>
        <p:txBody>
          <a:bodyPr wrap="square" lIns="0" tIns="0" rIns="0" bIns="136017" rtlCol="0" anchor="t">
            <a:spAutoFit/>
          </a:bodyPr>
          <a:lstStyle/>
          <a:p>
            <a:pPr algn="l" indent="0" marL="0">
              <a:lnSpc>
                <a:spcPts val="3000"/>
              </a:lnSpc>
              <a:buNone/>
            </a:pPr>
            <a:r>
              <a:rPr lang="en-US" sz="1808" b="1" dirty="0">
                <a:solidFill>
                  <a:srgbClr val="1A4D2E"/>
                </a:solidFill>
              </a:rPr>
              <a:t>Artificial Intelligence Dominates Headlines with Promises and Panic</a:t>
            </a:r>
            <a:endParaRPr lang="en-US" sz="1808" dirty="0"/>
          </a:p>
        </p:txBody>
      </p:sp>
      <p:sp>
        <p:nvSpPr>
          <p:cNvPr id="6" name="Text 3"/>
          <p:cNvSpPr/>
          <p:nvPr/>
        </p:nvSpPr>
        <p:spPr>
          <a:xfrm>
            <a:off x="571500" y="1770897"/>
            <a:ext cx="3829050" cy="218582"/>
          </a:xfrm>
          <a:prstGeom prst="rect">
            <a:avLst/>
          </a:prstGeom>
          <a:noFill/>
          <a:ln/>
        </p:spPr>
        <p:txBody>
          <a:bodyPr wrap="none" lIns="0" tIns="0" rIns="0" bIns="0" rtlCol="0" anchor="t">
            <a:spAutoFit/>
          </a:bodyPr>
          <a:lstStyle/>
          <a:p>
            <a:pPr algn="l" indent="0" marL="0">
              <a:lnSpc>
                <a:spcPts val="1700"/>
              </a:lnSpc>
              <a:buNone/>
            </a:pPr>
            <a:r>
              <a:rPr lang="en-US" sz="942" dirty="0">
                <a:solidFill>
                  <a:srgbClr val="2C3E50"/>
                </a:solidFill>
              </a:rPr>
              <a:t>We are bombarded daily with dramatic claims about AI:</a:t>
            </a:r>
            <a:endParaRPr lang="en-US" sz="942" dirty="0"/>
          </a:p>
        </p:txBody>
      </p:sp>
      <p:sp>
        <p:nvSpPr>
          <p:cNvPr id="7" name="Text 4"/>
          <p:cNvSpPr/>
          <p:nvPr/>
        </p:nvSpPr>
        <p:spPr>
          <a:xfrm>
            <a:off x="771525" y="2275229"/>
            <a:ext cx="3629025" cy="251454"/>
          </a:xfrm>
          <a:prstGeom prst="rect">
            <a:avLst/>
          </a:prstGeom>
          <a:noFill/>
          <a:ln/>
        </p:spPr>
        <p:txBody>
          <a:bodyPr wrap="none" lIns="0" tIns="0" rIns="0" bIns="0" rtlCol="0" anchor="t">
            <a:spAutoFit/>
          </a:bodyPr>
          <a:lstStyle/>
          <a:p>
            <a:pPr algn="l" indent="0" marL="0">
              <a:lnSpc>
                <a:spcPts val="2000"/>
              </a:lnSpc>
              <a:buNone/>
            </a:pPr>
            <a:r>
              <a:rPr lang="en-US" sz="1090" b="1" dirty="0">
                <a:solidFill>
                  <a:srgbClr val="C1502E"/>
                </a:solidFill>
              </a:rPr>
              <a:t>"AI will solve climate change!"</a:t>
            </a:r>
            <a:endParaRPr lang="en-US" sz="1090" dirty="0"/>
          </a:p>
        </p:txBody>
      </p:sp>
      <p:sp>
        <p:nvSpPr>
          <p:cNvPr id="8" name="Text 5"/>
          <p:cNvSpPr/>
          <p:nvPr/>
        </p:nvSpPr>
        <p:spPr>
          <a:xfrm>
            <a:off x="771525" y="2640983"/>
            <a:ext cx="3629025" cy="251454"/>
          </a:xfrm>
          <a:prstGeom prst="rect">
            <a:avLst/>
          </a:prstGeom>
          <a:noFill/>
          <a:ln/>
        </p:spPr>
        <p:txBody>
          <a:bodyPr wrap="none" lIns="0" tIns="0" rIns="0" bIns="0" rtlCol="0" anchor="t">
            <a:spAutoFit/>
          </a:bodyPr>
          <a:lstStyle/>
          <a:p>
            <a:pPr algn="l" indent="0" marL="0">
              <a:lnSpc>
                <a:spcPts val="2000"/>
              </a:lnSpc>
              <a:buNone/>
            </a:pPr>
            <a:r>
              <a:rPr lang="en-US" sz="1090" b="1" dirty="0">
                <a:solidFill>
                  <a:srgbClr val="C1502E"/>
                </a:solidFill>
              </a:rPr>
              <a:t>"AI will destroy humanity!"</a:t>
            </a:r>
            <a:endParaRPr lang="en-US" sz="1090" dirty="0"/>
          </a:p>
        </p:txBody>
      </p:sp>
      <p:sp>
        <p:nvSpPr>
          <p:cNvPr id="9" name="Text 6"/>
          <p:cNvSpPr/>
          <p:nvPr/>
        </p:nvSpPr>
        <p:spPr>
          <a:xfrm>
            <a:off x="771525" y="3006737"/>
            <a:ext cx="3629025" cy="251454"/>
          </a:xfrm>
          <a:prstGeom prst="rect">
            <a:avLst/>
          </a:prstGeom>
          <a:noFill/>
          <a:ln/>
        </p:spPr>
        <p:txBody>
          <a:bodyPr wrap="none" lIns="0" tIns="0" rIns="0" bIns="0" rtlCol="0" anchor="t">
            <a:spAutoFit/>
          </a:bodyPr>
          <a:lstStyle/>
          <a:p>
            <a:pPr algn="l" indent="0" marL="0">
              <a:lnSpc>
                <a:spcPts val="2000"/>
              </a:lnSpc>
              <a:buNone/>
            </a:pPr>
            <a:r>
              <a:rPr lang="en-US" sz="1090" b="1" dirty="0">
                <a:solidFill>
                  <a:srgbClr val="C1502E"/>
                </a:solidFill>
              </a:rPr>
              <a:t>"This changes EVERYTHING!"</a:t>
            </a:r>
            <a:endParaRPr lang="en-US" sz="1090" dirty="0"/>
          </a:p>
        </p:txBody>
      </p:sp>
      <p:sp>
        <p:nvSpPr>
          <p:cNvPr id="10" name="Text 7"/>
          <p:cNvSpPr/>
          <p:nvPr/>
        </p:nvSpPr>
        <p:spPr>
          <a:xfrm>
            <a:off x="771525" y="3372492"/>
            <a:ext cx="3629025" cy="251454"/>
          </a:xfrm>
          <a:prstGeom prst="rect">
            <a:avLst/>
          </a:prstGeom>
          <a:noFill/>
          <a:ln/>
        </p:spPr>
        <p:txBody>
          <a:bodyPr wrap="none" lIns="0" tIns="0" rIns="0" bIns="0" rtlCol="0" anchor="t">
            <a:spAutoFit/>
          </a:bodyPr>
          <a:lstStyle/>
          <a:p>
            <a:pPr algn="l" indent="0" marL="0">
              <a:lnSpc>
                <a:spcPts val="2000"/>
              </a:lnSpc>
              <a:buNone/>
            </a:pPr>
            <a:r>
              <a:rPr lang="en-US" sz="1090" b="1" dirty="0">
                <a:solidFill>
                  <a:srgbClr val="C1502E"/>
                </a:solidFill>
              </a:rPr>
              <a:t>"The singularity is near!"</a:t>
            </a:r>
            <a:endParaRPr lang="en-US" sz="1090" dirty="0"/>
          </a:p>
        </p:txBody>
      </p:sp>
      <p:sp>
        <p:nvSpPr>
          <p:cNvPr id="11" name="Text 8"/>
          <p:cNvSpPr/>
          <p:nvPr/>
        </p:nvSpPr>
        <p:spPr>
          <a:xfrm>
            <a:off x="771525" y="3738246"/>
            <a:ext cx="3629025" cy="251454"/>
          </a:xfrm>
          <a:prstGeom prst="rect">
            <a:avLst/>
          </a:prstGeom>
          <a:noFill/>
          <a:ln/>
        </p:spPr>
        <p:txBody>
          <a:bodyPr wrap="none" lIns="0" tIns="0" rIns="0" bIns="0" rtlCol="0" anchor="t">
            <a:spAutoFit/>
          </a:bodyPr>
          <a:lstStyle/>
          <a:p>
            <a:pPr algn="l" indent="0" marL="0">
              <a:lnSpc>
                <a:spcPts val="2000"/>
              </a:lnSpc>
              <a:buNone/>
            </a:pPr>
            <a:r>
              <a:rPr lang="en-US" sz="1090" b="1" dirty="0">
                <a:solidFill>
                  <a:srgbClr val="C1502E"/>
                </a:solidFill>
              </a:rPr>
              <a:t>"AI is coming for your job!"</a:t>
            </a:r>
            <a:endParaRPr lang="en-US" sz="1090" dirty="0"/>
          </a:p>
        </p:txBody>
      </p:sp>
      <p:sp>
        <p:nvSpPr>
          <p:cNvPr id="12" name="Text 9"/>
          <p:cNvSpPr/>
          <p:nvPr/>
        </p:nvSpPr>
        <p:spPr>
          <a:xfrm>
            <a:off x="571500" y="4161151"/>
            <a:ext cx="3829050" cy="437164"/>
          </a:xfrm>
          <a:prstGeom prst="rect">
            <a:avLst/>
          </a:prstGeom>
          <a:noFill/>
          <a:ln/>
        </p:spPr>
        <p:txBody>
          <a:bodyPr wrap="square" lIns="0" tIns="0" rIns="0" bIns="0" rtlCol="0" anchor="t">
            <a:spAutoFit/>
          </a:bodyPr>
          <a:lstStyle/>
          <a:p>
            <a:pPr algn="l" indent="0" marL="0">
              <a:lnSpc>
                <a:spcPts val="1700"/>
              </a:lnSpc>
              <a:buNone/>
            </a:pPr>
            <a:r>
              <a:rPr lang="en-US" sz="942" dirty="0">
                <a:solidFill>
                  <a:srgbClr val="2C3E50"/>
                </a:solidFill>
              </a:rPr>
              <a:t>Silicon Valley and media outlets present AI as magical and transformative. But is it magic, or is it mechanics?</a:t>
            </a:r>
            <a:endParaRPr lang="en-US" sz="942" dirty="0"/>
          </a:p>
        </p:txBody>
      </p:sp>
      <p:sp>
        <p:nvSpPr>
          <p:cNvPr id="13" name="Text 10"/>
          <p:cNvSpPr/>
          <p:nvPr/>
        </p:nvSpPr>
        <p:spPr>
          <a:xfrm>
            <a:off x="571500" y="4769765"/>
            <a:ext cx="3829050" cy="437164"/>
          </a:xfrm>
          <a:prstGeom prst="rect">
            <a:avLst/>
          </a:prstGeom>
          <a:noFill/>
          <a:ln/>
        </p:spPr>
        <p:txBody>
          <a:bodyPr wrap="square" lIns="0" tIns="0" rIns="0" bIns="0" rtlCol="0" anchor="t">
            <a:spAutoFit/>
          </a:bodyPr>
          <a:lstStyle/>
          <a:p>
            <a:pPr algn="l" indent="0" marL="0">
              <a:lnSpc>
                <a:spcPts val="1700"/>
              </a:lnSpc>
              <a:buNone/>
            </a:pPr>
            <a:r>
              <a:rPr lang="en-US" sz="885" b="1" dirty="0">
                <a:solidFill>
                  <a:srgbClr val="1A4D2E"/>
                </a:solidFill>
              </a:rPr>
              <a:t>Today, we cut through the noise to understand what AI really is.</a:t>
            </a:r>
            <a:endParaRPr lang="en-US" sz="885" dirty="0"/>
          </a:p>
        </p:txBody>
      </p:sp>
      <p:pic>
        <p:nvPicPr>
          <p:cNvPr id="14" name="Image 1" descr="preencoded.png">    </p:cNvPr>
          <p:cNvPicPr>
            <a:picLocks noChangeAspect="1"/>
          </p:cNvPicPr>
          <p:nvPr/>
        </p:nvPicPr>
        <p:blipFill>
          <a:blip r:embed="rId2"/>
          <a:stretch>
            <a:fillRect/>
          </a:stretch>
        </p:blipFill>
        <p:spPr>
          <a:xfrm>
            <a:off x="4743450" y="1600200"/>
            <a:ext cx="3829050" cy="2550207"/>
          </a:xfrm>
          <a:prstGeom prst="rect">
            <a:avLst/>
          </a:prstGeom>
        </p:spPr>
      </p:pic>
      <p:sp>
        <p:nvSpPr>
          <p:cNvPr id="15" name="Text 11"/>
          <p:cNvSpPr/>
          <p:nvPr/>
        </p:nvSpPr>
        <p:spPr>
          <a:xfrm>
            <a:off x="5468317" y="4379007"/>
            <a:ext cx="2379287" cy="171450"/>
          </a:xfrm>
          <a:prstGeom prst="rect">
            <a:avLst/>
          </a:prstGeom>
          <a:noFill/>
          <a:ln/>
        </p:spPr>
        <p:txBody>
          <a:bodyPr wrap="none" lIns="0" tIns="0" rIns="0" bIns="0" rtlCol="0" anchor="t">
            <a:spAutoFit/>
          </a:bodyPr>
          <a:lstStyle/>
          <a:p>
            <a:pPr algn="ctr" indent="0" marL="0">
              <a:lnSpc>
                <a:spcPts val="1400"/>
              </a:lnSpc>
              <a:buNone/>
            </a:pPr>
            <a:r>
              <a:rPr lang="en-US" sz="784" b="1" i="1" dirty="0">
                <a:solidFill>
                  <a:srgbClr val="C1502E"/>
                </a:solidFill>
              </a:rPr>
              <a:t>← We are here: Peak of Inflated Expectations</a:t>
            </a:r>
            <a:endParaRPr lang="en-US" sz="784" dirty="0"/>
          </a:p>
        </p:txBody>
      </p:sp>
      <p:sp>
        <p:nvSpPr>
          <p:cNvPr id="16" name="Text 12"/>
          <p:cNvSpPr/>
          <p:nvPr/>
        </p:nvSpPr>
        <p:spPr>
          <a:xfrm>
            <a:off x="4743450" y="4721907"/>
            <a:ext cx="3829050" cy="655746"/>
          </a:xfrm>
          <a:prstGeom prst="rect">
            <a:avLst/>
          </a:prstGeom>
          <a:noFill/>
          <a:ln/>
        </p:spPr>
        <p:txBody>
          <a:bodyPr wrap="square" lIns="0" tIns="0" rIns="0" bIns="0" rtlCol="0" anchor="t">
            <a:spAutoFit/>
          </a:bodyPr>
          <a:lstStyle/>
          <a:p>
            <a:pPr algn="ctr" indent="0" marL="0">
              <a:lnSpc>
                <a:spcPts val="1700"/>
              </a:lnSpc>
              <a:buNone/>
            </a:pPr>
            <a:r>
              <a:rPr lang="en-US" sz="942" dirty="0">
                <a:solidFill>
                  <a:srgbClr val="4A7C9C"/>
                </a:solidFill>
              </a:rPr>
              <a:t>The Gartner Hype Cycle shows how new technologies move from hype to reality. AI is currently at the peak of inflated expectations.</a:t>
            </a:r>
            <a:endParaRPr lang="en-US" sz="942"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9144000" cy="5857819"/>
          </a:xfrm>
          <a:prstGeom prst="rect">
            <a:avLst/>
          </a:prstGeom>
        </p:spPr>
      </p:pic>
      <p:sp>
        <p:nvSpPr>
          <p:cNvPr id="3" name="Text 0"/>
          <p:cNvSpPr/>
          <p:nvPr/>
        </p:nvSpPr>
        <p:spPr>
          <a:xfrm>
            <a:off x="571500" y="428625"/>
            <a:ext cx="8001000" cy="514350"/>
          </a:xfrm>
          <a:prstGeom prst="rect">
            <a:avLst/>
          </a:prstGeom>
          <a:noFill/>
          <a:ln/>
        </p:spPr>
        <p:txBody>
          <a:bodyPr wrap="none" lIns="0" tIns="0" rIns="0" bIns="0" rtlCol="0" anchor="t">
            <a:spAutoFit/>
          </a:bodyPr>
          <a:lstStyle/>
          <a:p>
            <a:pPr algn="ctr" indent="0" marL="0">
              <a:lnSpc>
                <a:spcPts val="4100"/>
              </a:lnSpc>
              <a:buNone/>
            </a:pPr>
            <a:r>
              <a:rPr lang="en-US" sz="2436" b="1" dirty="0">
                <a:solidFill>
                  <a:srgbClr val="1A4D2E"/>
                </a:solidFill>
              </a:rPr>
              <a:t>Questions and Discussion</a:t>
            </a:r>
            <a:endParaRPr lang="en-US" sz="2436" dirty="0"/>
          </a:p>
        </p:txBody>
      </p:sp>
      <p:sp>
        <p:nvSpPr>
          <p:cNvPr id="4" name="Text 1"/>
          <p:cNvSpPr/>
          <p:nvPr/>
        </p:nvSpPr>
        <p:spPr>
          <a:xfrm>
            <a:off x="571500" y="1285875"/>
            <a:ext cx="8001000" cy="502909"/>
          </a:xfrm>
          <a:prstGeom prst="rect">
            <a:avLst/>
          </a:prstGeom>
          <a:noFill/>
          <a:ln/>
        </p:spPr>
        <p:txBody>
          <a:bodyPr wrap="square" lIns="0" tIns="0" rIns="0" bIns="0" rtlCol="0" anchor="t">
            <a:spAutoFit/>
          </a:bodyPr>
          <a:lstStyle/>
          <a:p>
            <a:pPr algn="ctr" indent="0" marL="0">
              <a:lnSpc>
                <a:spcPts val="2000"/>
              </a:lnSpc>
              <a:buNone/>
            </a:pPr>
            <a:r>
              <a:rPr lang="en-US" sz="1159" dirty="0">
                <a:solidFill>
                  <a:srgbClr val="2C3E50"/>
                </a:solidFill>
              </a:rPr>
              <a:t>Before we move to the hands-on portion, let's pause for questions and discussion about what we've covered so far.</a:t>
            </a:r>
            <a:endParaRPr lang="en-US" sz="1159" dirty="0"/>
          </a:p>
        </p:txBody>
      </p:sp>
      <p:sp>
        <p:nvSpPr>
          <p:cNvPr id="5" name="Text 2"/>
          <p:cNvSpPr/>
          <p:nvPr/>
        </p:nvSpPr>
        <p:spPr>
          <a:xfrm>
            <a:off x="571500" y="2896065"/>
            <a:ext cx="8001000" cy="214313"/>
          </a:xfrm>
          <a:prstGeom prst="rect">
            <a:avLst/>
          </a:prstGeom>
          <a:noFill/>
          <a:ln/>
        </p:spPr>
        <p:txBody>
          <a:bodyPr wrap="none" lIns="0" tIns="0" rIns="0" bIns="0" rtlCol="0" anchor="t">
            <a:spAutoFit/>
          </a:bodyPr>
          <a:lstStyle/>
          <a:p>
            <a:pPr algn="ctr" indent="0" marL="0">
              <a:lnSpc>
                <a:spcPts val="1700"/>
              </a:lnSpc>
              <a:buNone/>
            </a:pPr>
            <a:r>
              <a:rPr lang="en-US" sz="987" b="1" spc="1" kern="0" dirty="0">
                <a:solidFill>
                  <a:srgbClr val="4A7C9C"/>
                </a:solidFill>
              </a:rPr>
              <a:t>Topics for Discussion</a:t>
            </a:r>
            <a:endParaRPr lang="en-US" sz="987" dirty="0"/>
          </a:p>
        </p:txBody>
      </p:sp>
      <p:sp>
        <p:nvSpPr>
          <p:cNvPr id="6" name="Text 3"/>
          <p:cNvSpPr/>
          <p:nvPr/>
        </p:nvSpPr>
        <p:spPr>
          <a:xfrm>
            <a:off x="2153729" y="3281828"/>
            <a:ext cx="4836514" cy="217159"/>
          </a:xfrm>
          <a:prstGeom prst="rect">
            <a:avLst/>
          </a:prstGeom>
          <a:noFill/>
          <a:ln/>
        </p:spPr>
        <p:txBody>
          <a:bodyPr wrap="none" lIns="0" tIns="0" rIns="0" bIns="0" rtlCol="0" anchor="t">
            <a:spAutoFit/>
          </a:bodyPr>
          <a:lstStyle/>
          <a:p>
            <a:pPr algn="ctr" indent="0" marL="0">
              <a:lnSpc>
                <a:spcPts val="1700"/>
              </a:lnSpc>
              <a:buNone/>
            </a:pPr>
            <a:r>
              <a:rPr lang="en-US" sz="996" dirty="0">
                <a:solidFill>
                  <a:srgbClr val="2C3E50"/>
                </a:solidFill>
              </a:rPr>
              <a:t>How do you currently use AI in your teaching or learning?</a:t>
            </a:r>
            <a:endParaRPr lang="en-US" sz="996" dirty="0"/>
          </a:p>
        </p:txBody>
      </p:sp>
      <p:sp>
        <p:nvSpPr>
          <p:cNvPr id="7" name="Text 4"/>
          <p:cNvSpPr/>
          <p:nvPr/>
        </p:nvSpPr>
        <p:spPr>
          <a:xfrm>
            <a:off x="2153729" y="3613286"/>
            <a:ext cx="4836514" cy="217159"/>
          </a:xfrm>
          <a:prstGeom prst="rect">
            <a:avLst/>
          </a:prstGeom>
          <a:noFill/>
          <a:ln/>
        </p:spPr>
        <p:txBody>
          <a:bodyPr wrap="none" lIns="0" tIns="0" rIns="0" bIns="0" rtlCol="0" anchor="t">
            <a:spAutoFit/>
          </a:bodyPr>
          <a:lstStyle/>
          <a:p>
            <a:pPr algn="ctr" indent="0" marL="0">
              <a:lnSpc>
                <a:spcPts val="1700"/>
              </a:lnSpc>
              <a:buNone/>
            </a:pPr>
            <a:r>
              <a:rPr lang="en-US" sz="996" dirty="0">
                <a:solidFill>
                  <a:srgbClr val="2C3E50"/>
                </a:solidFill>
              </a:rPr>
              <a:t>What concerns do you have about AI's impact on students' critical thinking?</a:t>
            </a:r>
            <a:endParaRPr lang="en-US" sz="996" dirty="0"/>
          </a:p>
        </p:txBody>
      </p:sp>
      <p:sp>
        <p:nvSpPr>
          <p:cNvPr id="8" name="Text 5"/>
          <p:cNvSpPr/>
          <p:nvPr/>
        </p:nvSpPr>
        <p:spPr>
          <a:xfrm>
            <a:off x="2153729" y="3944745"/>
            <a:ext cx="4836514" cy="217159"/>
          </a:xfrm>
          <a:prstGeom prst="rect">
            <a:avLst/>
          </a:prstGeom>
          <a:noFill/>
          <a:ln/>
        </p:spPr>
        <p:txBody>
          <a:bodyPr wrap="none" lIns="0" tIns="0" rIns="0" bIns="0" rtlCol="0" anchor="t">
            <a:spAutoFit/>
          </a:bodyPr>
          <a:lstStyle/>
          <a:p>
            <a:pPr algn="ctr" indent="0" marL="0">
              <a:lnSpc>
                <a:spcPts val="1700"/>
              </a:lnSpc>
              <a:buNone/>
            </a:pPr>
            <a:r>
              <a:rPr lang="en-US" sz="996" dirty="0">
                <a:solidFill>
                  <a:srgbClr val="2C3E50"/>
                </a:solidFill>
              </a:rPr>
              <a:t>How can we balance the benefits of AI with the risks of cognitive offloading?</a:t>
            </a:r>
            <a:endParaRPr lang="en-US" sz="996" dirty="0"/>
          </a:p>
        </p:txBody>
      </p:sp>
      <p:sp>
        <p:nvSpPr>
          <p:cNvPr id="9" name="Text 6"/>
          <p:cNvSpPr/>
          <p:nvPr/>
        </p:nvSpPr>
        <p:spPr>
          <a:xfrm>
            <a:off x="2153729" y="4276204"/>
            <a:ext cx="4836514" cy="217159"/>
          </a:xfrm>
          <a:prstGeom prst="rect">
            <a:avLst/>
          </a:prstGeom>
          <a:noFill/>
          <a:ln/>
        </p:spPr>
        <p:txBody>
          <a:bodyPr wrap="none" lIns="0" tIns="0" rIns="0" bIns="0" rtlCol="0" anchor="t">
            <a:spAutoFit/>
          </a:bodyPr>
          <a:lstStyle/>
          <a:p>
            <a:pPr algn="ctr" indent="0" marL="0">
              <a:lnSpc>
                <a:spcPts val="1700"/>
              </a:lnSpc>
              <a:buNone/>
            </a:pPr>
            <a:r>
              <a:rPr lang="en-US" sz="996" dirty="0">
                <a:solidFill>
                  <a:srgbClr val="2C3E50"/>
                </a:solidFill>
              </a:rPr>
              <a:t>What questions do you have about how LLMs work or their limitations?</a:t>
            </a:r>
            <a:endParaRPr lang="en-US" sz="996" dirty="0"/>
          </a:p>
        </p:txBody>
      </p:sp>
      <p:sp>
        <p:nvSpPr>
          <p:cNvPr id="10" name="Text 7"/>
          <p:cNvSpPr/>
          <p:nvPr/>
        </p:nvSpPr>
        <p:spPr>
          <a:xfrm>
            <a:off x="571500" y="5200594"/>
            <a:ext cx="8001000" cy="228600"/>
          </a:xfrm>
          <a:prstGeom prst="rect">
            <a:avLst/>
          </a:prstGeom>
          <a:noFill/>
          <a:ln/>
        </p:spPr>
        <p:txBody>
          <a:bodyPr wrap="none" lIns="0" tIns="0" rIns="0" bIns="0" rtlCol="0" anchor="t">
            <a:spAutoFit/>
          </a:bodyPr>
          <a:lstStyle/>
          <a:p>
            <a:pPr algn="ctr" indent="0" marL="0">
              <a:lnSpc>
                <a:spcPts val="1800"/>
              </a:lnSpc>
              <a:buNone/>
            </a:pPr>
            <a:r>
              <a:rPr lang="en-US" sz="1050" dirty="0">
                <a:solidFill>
                  <a:srgbClr val="4A7C9C"/>
                </a:solidFill>
              </a:rPr>
              <a:t>Next: Hands-on tutorial for running AI locally with Ollama</a:t>
            </a:r>
            <a:endParaRPr lang="en-US" sz="105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9144000" cy="5496334"/>
          </a:xfrm>
          <a:prstGeom prst="rect">
            <a:avLst/>
          </a:prstGeom>
        </p:spPr>
      </p:pic>
      <p:sp>
        <p:nvSpPr>
          <p:cNvPr id="3" name="Shape 0"/>
          <p:cNvSpPr/>
          <p:nvPr/>
        </p:nvSpPr>
        <p:spPr>
          <a:xfrm>
            <a:off x="571500" y="321469"/>
            <a:ext cx="8001000" cy="521494"/>
          </a:xfrm>
          <a:prstGeom prst="rect">
            <a:avLst/>
          </a:prstGeom>
          <a:solidFill>
            <a:srgbClr val="000000">
              <a:alpha val="0"/>
            </a:srgbClr>
          </a:solidFill>
          <a:ln/>
        </p:spPr>
      </p:sp>
      <p:sp>
        <p:nvSpPr>
          <p:cNvPr id="4" name="Shape 1"/>
          <p:cNvSpPr/>
          <p:nvPr/>
        </p:nvSpPr>
        <p:spPr>
          <a:xfrm>
            <a:off x="571500" y="821531"/>
            <a:ext cx="8001000" cy="21431"/>
          </a:xfrm>
          <a:prstGeom prst="rect">
            <a:avLst/>
          </a:prstGeom>
          <a:solidFill>
            <a:srgbClr val="1A4D2E"/>
          </a:solidFill>
          <a:ln/>
        </p:spPr>
      </p:sp>
      <p:sp>
        <p:nvSpPr>
          <p:cNvPr id="5" name="Text 2"/>
          <p:cNvSpPr/>
          <p:nvPr/>
        </p:nvSpPr>
        <p:spPr>
          <a:xfrm>
            <a:off x="571500" y="321469"/>
            <a:ext cx="8001000" cy="521494"/>
          </a:xfrm>
          <a:prstGeom prst="rect">
            <a:avLst/>
          </a:prstGeom>
          <a:noFill/>
          <a:ln/>
        </p:spPr>
        <p:txBody>
          <a:bodyPr wrap="none" lIns="0" tIns="0" rIns="0" bIns="136017" rtlCol="0" anchor="t">
            <a:spAutoFit/>
          </a:bodyPr>
          <a:lstStyle/>
          <a:p>
            <a:pPr algn="l" indent="0" marL="0">
              <a:lnSpc>
                <a:spcPts val="3000"/>
              </a:lnSpc>
              <a:buNone/>
            </a:pPr>
            <a:r>
              <a:rPr lang="en-US" sz="1808" b="1" dirty="0">
                <a:solidFill>
                  <a:srgbClr val="1A4D2E"/>
                </a:solidFill>
              </a:rPr>
              <a:t>Why Run AI Locally? Privacy, Control, and Freedom</a:t>
            </a:r>
            <a:endParaRPr lang="en-US" sz="1808" dirty="0"/>
          </a:p>
        </p:txBody>
      </p:sp>
      <p:pic>
        <p:nvPicPr>
          <p:cNvPr id="6" name="Image 1" descr="preencoded.png">    </p:cNvPr>
          <p:cNvPicPr>
            <a:picLocks noChangeAspect="1"/>
          </p:cNvPicPr>
          <p:nvPr/>
        </p:nvPicPr>
        <p:blipFill>
          <a:blip r:embed="rId2"/>
          <a:stretch>
            <a:fillRect/>
          </a:stretch>
        </p:blipFill>
        <p:spPr>
          <a:xfrm>
            <a:off x="571500" y="1436173"/>
            <a:ext cx="3857625" cy="2171142"/>
          </a:xfrm>
          <a:prstGeom prst="rect">
            <a:avLst/>
          </a:prstGeom>
        </p:spPr>
      </p:pic>
      <p:sp>
        <p:nvSpPr>
          <p:cNvPr id="7" name="Text 3"/>
          <p:cNvSpPr/>
          <p:nvPr/>
        </p:nvSpPr>
        <p:spPr>
          <a:xfrm>
            <a:off x="571500" y="3778765"/>
            <a:ext cx="3857625" cy="437164"/>
          </a:xfrm>
          <a:prstGeom prst="rect">
            <a:avLst/>
          </a:prstGeom>
          <a:noFill/>
          <a:ln/>
        </p:spPr>
        <p:txBody>
          <a:bodyPr wrap="square" lIns="0" tIns="0" rIns="0" bIns="0" rtlCol="0" anchor="t">
            <a:spAutoFit/>
          </a:bodyPr>
          <a:lstStyle/>
          <a:p>
            <a:pPr algn="l" indent="0" marL="0">
              <a:lnSpc>
                <a:spcPts val="1700"/>
              </a:lnSpc>
              <a:buNone/>
            </a:pPr>
            <a:r>
              <a:rPr lang="en-US" sz="885" b="1" dirty="0">
                <a:solidFill>
                  <a:srgbClr val="1A4D2E"/>
                </a:solidFill>
              </a:rPr>
              <a:t>Running AI on your own computer gives you complete control over your data and how AI is used.</a:t>
            </a:r>
            <a:endParaRPr lang="en-US" sz="885" dirty="0"/>
          </a:p>
        </p:txBody>
      </p:sp>
      <p:sp>
        <p:nvSpPr>
          <p:cNvPr id="8" name="Text 4"/>
          <p:cNvSpPr/>
          <p:nvPr/>
        </p:nvSpPr>
        <p:spPr>
          <a:xfrm>
            <a:off x="571500" y="4330229"/>
            <a:ext cx="3857625" cy="437164"/>
          </a:xfrm>
          <a:prstGeom prst="rect">
            <a:avLst/>
          </a:prstGeom>
          <a:noFill/>
          <a:ln/>
        </p:spPr>
        <p:txBody>
          <a:bodyPr wrap="square" lIns="0" tIns="0" rIns="0" bIns="0" rtlCol="0" anchor="t">
            <a:spAutoFit/>
          </a:bodyPr>
          <a:lstStyle/>
          <a:p>
            <a:pPr algn="l" indent="0" marL="0">
              <a:lnSpc>
                <a:spcPts val="1700"/>
              </a:lnSpc>
              <a:buNone/>
            </a:pPr>
            <a:r>
              <a:rPr lang="en-US" sz="942" i="1" dirty="0">
                <a:solidFill>
                  <a:srgbClr val="4A7C9C"/>
                </a:solidFill>
              </a:rPr>
              <a:t>No data leaves your machine. No corporate surveillance. No subscription fees. Just you and the AI model.</a:t>
            </a:r>
            <a:endParaRPr lang="en-US" sz="942" dirty="0"/>
          </a:p>
        </p:txBody>
      </p:sp>
      <p:sp>
        <p:nvSpPr>
          <p:cNvPr id="9" name="Text 5"/>
          <p:cNvSpPr/>
          <p:nvPr/>
        </p:nvSpPr>
        <p:spPr>
          <a:xfrm>
            <a:off x="4714875" y="1050131"/>
            <a:ext cx="146949" cy="257175"/>
          </a:xfrm>
          <a:prstGeom prst="rect">
            <a:avLst/>
          </a:prstGeom>
          <a:noFill/>
          <a:ln/>
        </p:spPr>
        <p:txBody>
          <a:bodyPr wrap="none" lIns="0" tIns="0" rIns="0" bIns="0" rtlCol="0" anchor="t">
            <a:spAutoFit/>
          </a:bodyPr>
          <a:lstStyle/>
          <a:p>
            <a:pPr algn="l" indent="0" marL="0">
              <a:lnSpc>
                <a:spcPts val="2000"/>
              </a:lnSpc>
              <a:buNone/>
            </a:pPr>
            <a:r>
              <a:rPr lang="en-US" sz="1193" b="1" dirty="0">
                <a:solidFill>
                  <a:srgbClr val="4A7C9C"/>
                </a:solidFill>
              </a:rPr>
              <a:t>1.</a:t>
            </a:r>
            <a:endParaRPr lang="en-US" sz="1193" dirty="0"/>
          </a:p>
        </p:txBody>
      </p:sp>
      <p:sp>
        <p:nvSpPr>
          <p:cNvPr id="10" name="Text 6"/>
          <p:cNvSpPr/>
          <p:nvPr/>
        </p:nvSpPr>
        <p:spPr>
          <a:xfrm>
            <a:off x="4972050" y="1050131"/>
            <a:ext cx="3600450" cy="214313"/>
          </a:xfrm>
          <a:prstGeom prst="rect">
            <a:avLst/>
          </a:prstGeom>
          <a:noFill/>
          <a:ln/>
        </p:spPr>
        <p:txBody>
          <a:bodyPr wrap="none" lIns="0" tIns="0" rIns="0" bIns="0" rtlCol="0" anchor="t">
            <a:spAutoFit/>
          </a:bodyPr>
          <a:lstStyle/>
          <a:p>
            <a:pPr algn="l" indent="0" marL="0">
              <a:lnSpc>
                <a:spcPts val="1700"/>
              </a:lnSpc>
              <a:buNone/>
            </a:pPr>
            <a:r>
              <a:rPr lang="en-US" sz="987" b="1" dirty="0">
                <a:solidFill>
                  <a:srgbClr val="4A7C9C"/>
                </a:solidFill>
              </a:rPr>
              <a:t>Complete Privacy</a:t>
            </a:r>
            <a:endParaRPr lang="en-US" sz="987" dirty="0"/>
          </a:p>
        </p:txBody>
      </p:sp>
      <p:sp>
        <p:nvSpPr>
          <p:cNvPr id="11" name="Text 7"/>
          <p:cNvSpPr/>
          <p:nvPr/>
        </p:nvSpPr>
        <p:spPr>
          <a:xfrm>
            <a:off x="4972050" y="1307306"/>
            <a:ext cx="3600450" cy="582913"/>
          </a:xfrm>
          <a:prstGeom prst="rect">
            <a:avLst/>
          </a:prstGeom>
          <a:noFill/>
          <a:ln/>
        </p:spPr>
        <p:txBody>
          <a:bodyPr wrap="square" lIns="0" tIns="0" rIns="0" bIns="0" rtlCol="0" anchor="t">
            <a:spAutoFit/>
          </a:bodyPr>
          <a:lstStyle/>
          <a:p>
            <a:pPr algn="l" indent="0" marL="0">
              <a:lnSpc>
                <a:spcPts val="1500"/>
              </a:lnSpc>
              <a:buNone/>
            </a:pPr>
            <a:r>
              <a:rPr lang="en-US" sz="888" dirty="0">
                <a:solidFill>
                  <a:srgbClr val="2C3E50"/>
                </a:solidFill>
              </a:rPr>
              <a:t>Your conversations, documents, and queries never leave your computer. No company can access, analyze, or monetize your data.</a:t>
            </a:r>
            <a:endParaRPr lang="en-US" sz="888" dirty="0"/>
          </a:p>
        </p:txBody>
      </p:sp>
      <p:sp>
        <p:nvSpPr>
          <p:cNvPr id="12" name="Text 8"/>
          <p:cNvSpPr/>
          <p:nvPr/>
        </p:nvSpPr>
        <p:spPr>
          <a:xfrm>
            <a:off x="4714875" y="2033095"/>
            <a:ext cx="146949" cy="257175"/>
          </a:xfrm>
          <a:prstGeom prst="rect">
            <a:avLst/>
          </a:prstGeom>
          <a:noFill/>
          <a:ln/>
        </p:spPr>
        <p:txBody>
          <a:bodyPr wrap="none" lIns="0" tIns="0" rIns="0" bIns="0" rtlCol="0" anchor="t">
            <a:spAutoFit/>
          </a:bodyPr>
          <a:lstStyle/>
          <a:p>
            <a:pPr algn="l" indent="0" marL="0">
              <a:lnSpc>
                <a:spcPts val="2000"/>
              </a:lnSpc>
              <a:buNone/>
            </a:pPr>
            <a:r>
              <a:rPr lang="en-US" sz="1193" b="1" dirty="0">
                <a:solidFill>
                  <a:srgbClr val="4A7C9C"/>
                </a:solidFill>
              </a:rPr>
              <a:t>2.</a:t>
            </a:r>
            <a:endParaRPr lang="en-US" sz="1193" dirty="0"/>
          </a:p>
        </p:txBody>
      </p:sp>
      <p:sp>
        <p:nvSpPr>
          <p:cNvPr id="13" name="Text 9"/>
          <p:cNvSpPr/>
          <p:nvPr/>
        </p:nvSpPr>
        <p:spPr>
          <a:xfrm>
            <a:off x="4972050" y="2033095"/>
            <a:ext cx="3600450" cy="214313"/>
          </a:xfrm>
          <a:prstGeom prst="rect">
            <a:avLst/>
          </a:prstGeom>
          <a:noFill/>
          <a:ln/>
        </p:spPr>
        <p:txBody>
          <a:bodyPr wrap="none" lIns="0" tIns="0" rIns="0" bIns="0" rtlCol="0" anchor="t">
            <a:spAutoFit/>
          </a:bodyPr>
          <a:lstStyle/>
          <a:p>
            <a:pPr algn="l" indent="0" marL="0">
              <a:lnSpc>
                <a:spcPts val="1700"/>
              </a:lnSpc>
              <a:buNone/>
            </a:pPr>
            <a:r>
              <a:rPr lang="en-US" sz="987" b="1" dirty="0">
                <a:solidFill>
                  <a:srgbClr val="4A7C9C"/>
                </a:solidFill>
              </a:rPr>
              <a:t>Full Control</a:t>
            </a:r>
            <a:endParaRPr lang="en-US" sz="987" dirty="0"/>
          </a:p>
        </p:txBody>
      </p:sp>
      <p:sp>
        <p:nvSpPr>
          <p:cNvPr id="14" name="Text 10"/>
          <p:cNvSpPr/>
          <p:nvPr/>
        </p:nvSpPr>
        <p:spPr>
          <a:xfrm>
            <a:off x="4972050" y="2290270"/>
            <a:ext cx="3600450" cy="388609"/>
          </a:xfrm>
          <a:prstGeom prst="rect">
            <a:avLst/>
          </a:prstGeom>
          <a:noFill/>
          <a:ln/>
        </p:spPr>
        <p:txBody>
          <a:bodyPr wrap="square" lIns="0" tIns="0" rIns="0" bIns="0" rtlCol="0" anchor="t">
            <a:spAutoFit/>
          </a:bodyPr>
          <a:lstStyle/>
          <a:p>
            <a:pPr algn="l" indent="0" marL="0">
              <a:lnSpc>
                <a:spcPts val="1500"/>
              </a:lnSpc>
              <a:buNone/>
            </a:pPr>
            <a:r>
              <a:rPr lang="en-US" sz="888" dirty="0">
                <a:solidFill>
                  <a:srgbClr val="2C3E50"/>
                </a:solidFill>
              </a:rPr>
              <a:t>You choose which models to run, when to update them, and how they operate. No forced updates or policy changes.</a:t>
            </a:r>
            <a:endParaRPr lang="en-US" sz="888" dirty="0"/>
          </a:p>
        </p:txBody>
      </p:sp>
      <p:sp>
        <p:nvSpPr>
          <p:cNvPr id="15" name="Text 11"/>
          <p:cNvSpPr/>
          <p:nvPr/>
        </p:nvSpPr>
        <p:spPr>
          <a:xfrm>
            <a:off x="4714875" y="2793178"/>
            <a:ext cx="146949" cy="257175"/>
          </a:xfrm>
          <a:prstGeom prst="rect">
            <a:avLst/>
          </a:prstGeom>
          <a:noFill/>
          <a:ln/>
        </p:spPr>
        <p:txBody>
          <a:bodyPr wrap="none" lIns="0" tIns="0" rIns="0" bIns="0" rtlCol="0" anchor="t">
            <a:spAutoFit/>
          </a:bodyPr>
          <a:lstStyle/>
          <a:p>
            <a:pPr algn="l" indent="0" marL="0">
              <a:lnSpc>
                <a:spcPts val="2000"/>
              </a:lnSpc>
              <a:buNone/>
            </a:pPr>
            <a:r>
              <a:rPr lang="en-US" sz="1193" b="1" dirty="0">
                <a:solidFill>
                  <a:srgbClr val="4A7C9C"/>
                </a:solidFill>
              </a:rPr>
              <a:t>3.</a:t>
            </a:r>
            <a:endParaRPr lang="en-US" sz="1193" dirty="0"/>
          </a:p>
        </p:txBody>
      </p:sp>
      <p:sp>
        <p:nvSpPr>
          <p:cNvPr id="16" name="Text 12"/>
          <p:cNvSpPr/>
          <p:nvPr/>
        </p:nvSpPr>
        <p:spPr>
          <a:xfrm>
            <a:off x="4972050" y="2793178"/>
            <a:ext cx="3600450" cy="214313"/>
          </a:xfrm>
          <a:prstGeom prst="rect">
            <a:avLst/>
          </a:prstGeom>
          <a:noFill/>
          <a:ln/>
        </p:spPr>
        <p:txBody>
          <a:bodyPr wrap="none" lIns="0" tIns="0" rIns="0" bIns="0" rtlCol="0" anchor="t">
            <a:spAutoFit/>
          </a:bodyPr>
          <a:lstStyle/>
          <a:p>
            <a:pPr algn="l" indent="0" marL="0">
              <a:lnSpc>
                <a:spcPts val="1700"/>
              </a:lnSpc>
              <a:buNone/>
            </a:pPr>
            <a:r>
              <a:rPr lang="en-US" sz="987" b="1" dirty="0">
                <a:solidFill>
                  <a:srgbClr val="4A7C9C"/>
                </a:solidFill>
              </a:rPr>
              <a:t>Offline Functionality</a:t>
            </a:r>
            <a:endParaRPr lang="en-US" sz="987" dirty="0"/>
          </a:p>
        </p:txBody>
      </p:sp>
      <p:sp>
        <p:nvSpPr>
          <p:cNvPr id="17" name="Text 13"/>
          <p:cNvSpPr/>
          <p:nvPr/>
        </p:nvSpPr>
        <p:spPr>
          <a:xfrm>
            <a:off x="4972050" y="3050353"/>
            <a:ext cx="3600450" cy="388609"/>
          </a:xfrm>
          <a:prstGeom prst="rect">
            <a:avLst/>
          </a:prstGeom>
          <a:noFill/>
          <a:ln/>
        </p:spPr>
        <p:txBody>
          <a:bodyPr wrap="square" lIns="0" tIns="0" rIns="0" bIns="0" rtlCol="0" anchor="t">
            <a:spAutoFit/>
          </a:bodyPr>
          <a:lstStyle/>
          <a:p>
            <a:pPr algn="l" indent="0" marL="0">
              <a:lnSpc>
                <a:spcPts val="1500"/>
              </a:lnSpc>
              <a:buNone/>
            </a:pPr>
            <a:r>
              <a:rPr lang="en-US" sz="888" dirty="0">
                <a:solidFill>
                  <a:srgbClr val="2C3E50"/>
                </a:solidFill>
              </a:rPr>
              <a:t>Once downloaded, models work completely offline. No internet connection required. Use AI anywhere, anytime.</a:t>
            </a:r>
            <a:endParaRPr lang="en-US" sz="888" dirty="0"/>
          </a:p>
        </p:txBody>
      </p:sp>
      <p:sp>
        <p:nvSpPr>
          <p:cNvPr id="18" name="Text 14"/>
          <p:cNvSpPr/>
          <p:nvPr/>
        </p:nvSpPr>
        <p:spPr>
          <a:xfrm>
            <a:off x="4714875" y="3553262"/>
            <a:ext cx="146949" cy="257175"/>
          </a:xfrm>
          <a:prstGeom prst="rect">
            <a:avLst/>
          </a:prstGeom>
          <a:noFill/>
          <a:ln/>
        </p:spPr>
        <p:txBody>
          <a:bodyPr wrap="none" lIns="0" tIns="0" rIns="0" bIns="0" rtlCol="0" anchor="t">
            <a:spAutoFit/>
          </a:bodyPr>
          <a:lstStyle/>
          <a:p>
            <a:pPr algn="l" indent="0" marL="0">
              <a:lnSpc>
                <a:spcPts val="2000"/>
              </a:lnSpc>
              <a:buNone/>
            </a:pPr>
            <a:r>
              <a:rPr lang="en-US" sz="1193" b="1" dirty="0">
                <a:solidFill>
                  <a:srgbClr val="4A7C9C"/>
                </a:solidFill>
              </a:rPr>
              <a:t>4.</a:t>
            </a:r>
            <a:endParaRPr lang="en-US" sz="1193" dirty="0"/>
          </a:p>
        </p:txBody>
      </p:sp>
      <p:sp>
        <p:nvSpPr>
          <p:cNvPr id="19" name="Text 15"/>
          <p:cNvSpPr/>
          <p:nvPr/>
        </p:nvSpPr>
        <p:spPr>
          <a:xfrm>
            <a:off x="4972050" y="3553262"/>
            <a:ext cx="3600450" cy="214313"/>
          </a:xfrm>
          <a:prstGeom prst="rect">
            <a:avLst/>
          </a:prstGeom>
          <a:noFill/>
          <a:ln/>
        </p:spPr>
        <p:txBody>
          <a:bodyPr wrap="none" lIns="0" tIns="0" rIns="0" bIns="0" rtlCol="0" anchor="t">
            <a:spAutoFit/>
          </a:bodyPr>
          <a:lstStyle/>
          <a:p>
            <a:pPr algn="l" indent="0" marL="0">
              <a:lnSpc>
                <a:spcPts val="1700"/>
              </a:lnSpc>
              <a:buNone/>
            </a:pPr>
            <a:r>
              <a:rPr lang="en-US" sz="987" b="1" dirty="0">
                <a:solidFill>
                  <a:srgbClr val="4A7C9C"/>
                </a:solidFill>
              </a:rPr>
              <a:t>No Subscription Fees</a:t>
            </a:r>
            <a:endParaRPr lang="en-US" sz="987" dirty="0"/>
          </a:p>
        </p:txBody>
      </p:sp>
      <p:sp>
        <p:nvSpPr>
          <p:cNvPr id="20" name="Text 16"/>
          <p:cNvSpPr/>
          <p:nvPr/>
        </p:nvSpPr>
        <p:spPr>
          <a:xfrm>
            <a:off x="4972050" y="3810437"/>
            <a:ext cx="3600450" cy="388609"/>
          </a:xfrm>
          <a:prstGeom prst="rect">
            <a:avLst/>
          </a:prstGeom>
          <a:noFill/>
          <a:ln/>
        </p:spPr>
        <p:txBody>
          <a:bodyPr wrap="square" lIns="0" tIns="0" rIns="0" bIns="0" rtlCol="0" anchor="t">
            <a:spAutoFit/>
          </a:bodyPr>
          <a:lstStyle/>
          <a:p>
            <a:pPr algn="l" indent="0" marL="0">
              <a:lnSpc>
                <a:spcPts val="1500"/>
              </a:lnSpc>
              <a:buNone/>
            </a:pPr>
            <a:r>
              <a:rPr lang="en-US" sz="888" dirty="0">
                <a:solidFill>
                  <a:srgbClr val="2C3E50"/>
                </a:solidFill>
              </a:rPr>
              <a:t>Free and open-source. No monthly charges, no usage limits, no paywalls. The software and models are yours to use.</a:t>
            </a:r>
            <a:endParaRPr lang="en-US" sz="888" dirty="0"/>
          </a:p>
        </p:txBody>
      </p:sp>
      <p:sp>
        <p:nvSpPr>
          <p:cNvPr id="21" name="Text 17"/>
          <p:cNvSpPr/>
          <p:nvPr/>
        </p:nvSpPr>
        <p:spPr>
          <a:xfrm>
            <a:off x="4714875" y="4313346"/>
            <a:ext cx="146949" cy="257175"/>
          </a:xfrm>
          <a:prstGeom prst="rect">
            <a:avLst/>
          </a:prstGeom>
          <a:noFill/>
          <a:ln/>
        </p:spPr>
        <p:txBody>
          <a:bodyPr wrap="none" lIns="0" tIns="0" rIns="0" bIns="0" rtlCol="0" anchor="t">
            <a:spAutoFit/>
          </a:bodyPr>
          <a:lstStyle/>
          <a:p>
            <a:pPr algn="l" indent="0" marL="0">
              <a:lnSpc>
                <a:spcPts val="2000"/>
              </a:lnSpc>
              <a:buNone/>
            </a:pPr>
            <a:r>
              <a:rPr lang="en-US" sz="1193" b="1" dirty="0">
                <a:solidFill>
                  <a:srgbClr val="4A7C9C"/>
                </a:solidFill>
              </a:rPr>
              <a:t>5.</a:t>
            </a:r>
            <a:endParaRPr lang="en-US" sz="1193" dirty="0"/>
          </a:p>
        </p:txBody>
      </p:sp>
      <p:sp>
        <p:nvSpPr>
          <p:cNvPr id="22" name="Text 18"/>
          <p:cNvSpPr/>
          <p:nvPr/>
        </p:nvSpPr>
        <p:spPr>
          <a:xfrm>
            <a:off x="4972050" y="4313346"/>
            <a:ext cx="3600450" cy="214313"/>
          </a:xfrm>
          <a:prstGeom prst="rect">
            <a:avLst/>
          </a:prstGeom>
          <a:noFill/>
          <a:ln/>
        </p:spPr>
        <p:txBody>
          <a:bodyPr wrap="none" lIns="0" tIns="0" rIns="0" bIns="0" rtlCol="0" anchor="t">
            <a:spAutoFit/>
          </a:bodyPr>
          <a:lstStyle/>
          <a:p>
            <a:pPr algn="l" indent="0" marL="0">
              <a:lnSpc>
                <a:spcPts val="1700"/>
              </a:lnSpc>
              <a:buNone/>
            </a:pPr>
            <a:r>
              <a:rPr lang="en-US" sz="987" b="1" dirty="0">
                <a:solidFill>
                  <a:srgbClr val="4A7C9C"/>
                </a:solidFill>
              </a:rPr>
              <a:t>Educational Value</a:t>
            </a:r>
            <a:endParaRPr lang="en-US" sz="987" dirty="0"/>
          </a:p>
        </p:txBody>
      </p:sp>
      <p:sp>
        <p:nvSpPr>
          <p:cNvPr id="23" name="Text 19"/>
          <p:cNvSpPr/>
          <p:nvPr/>
        </p:nvSpPr>
        <p:spPr>
          <a:xfrm>
            <a:off x="4972050" y="4570521"/>
            <a:ext cx="3600450" cy="582913"/>
          </a:xfrm>
          <a:prstGeom prst="rect">
            <a:avLst/>
          </a:prstGeom>
          <a:noFill/>
          <a:ln/>
        </p:spPr>
        <p:txBody>
          <a:bodyPr wrap="square" lIns="0" tIns="0" rIns="0" bIns="0" rtlCol="0" anchor="t">
            <a:spAutoFit/>
          </a:bodyPr>
          <a:lstStyle/>
          <a:p>
            <a:pPr algn="l" indent="0" marL="0">
              <a:lnSpc>
                <a:spcPts val="1500"/>
              </a:lnSpc>
              <a:buNone/>
            </a:pPr>
            <a:r>
              <a:rPr lang="en-US" sz="888" dirty="0">
                <a:solidFill>
                  <a:srgbClr val="2C3E50"/>
                </a:solidFill>
              </a:rPr>
              <a:t>Understanding how to run AI locally demystifies the technology and empowers you to use it responsibly and independently.</a:t>
            </a:r>
            <a:endParaRPr lang="en-US" sz="888"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9144000" cy="6070625"/>
          </a:xfrm>
          <a:prstGeom prst="rect">
            <a:avLst/>
          </a:prstGeom>
        </p:spPr>
      </p:pic>
      <p:sp>
        <p:nvSpPr>
          <p:cNvPr id="3" name="Shape 0"/>
          <p:cNvSpPr/>
          <p:nvPr/>
        </p:nvSpPr>
        <p:spPr>
          <a:xfrm>
            <a:off x="571500" y="228600"/>
            <a:ext cx="8001000" cy="507206"/>
          </a:xfrm>
          <a:prstGeom prst="rect">
            <a:avLst/>
          </a:prstGeom>
          <a:solidFill>
            <a:srgbClr val="000000">
              <a:alpha val="0"/>
            </a:srgbClr>
          </a:solidFill>
          <a:ln/>
        </p:spPr>
      </p:sp>
      <p:sp>
        <p:nvSpPr>
          <p:cNvPr id="4" name="Shape 1"/>
          <p:cNvSpPr/>
          <p:nvPr/>
        </p:nvSpPr>
        <p:spPr>
          <a:xfrm>
            <a:off x="571500" y="714375"/>
            <a:ext cx="8001000" cy="21431"/>
          </a:xfrm>
          <a:prstGeom prst="rect">
            <a:avLst/>
          </a:prstGeom>
          <a:solidFill>
            <a:srgbClr val="1A4D2E"/>
          </a:solidFill>
          <a:ln/>
        </p:spPr>
      </p:sp>
      <p:sp>
        <p:nvSpPr>
          <p:cNvPr id="5" name="Text 2"/>
          <p:cNvSpPr/>
          <p:nvPr/>
        </p:nvSpPr>
        <p:spPr>
          <a:xfrm>
            <a:off x="571500" y="228600"/>
            <a:ext cx="8001000" cy="507206"/>
          </a:xfrm>
          <a:prstGeom prst="rect">
            <a:avLst/>
          </a:prstGeom>
          <a:noFill/>
          <a:ln/>
        </p:spPr>
        <p:txBody>
          <a:bodyPr wrap="none" lIns="0" tIns="0" rIns="0" bIns="119126" rtlCol="0" anchor="t">
            <a:spAutoFit/>
          </a:bodyPr>
          <a:lstStyle/>
          <a:p>
            <a:pPr algn="l" indent="0" marL="0">
              <a:lnSpc>
                <a:spcPts val="3000"/>
              </a:lnSpc>
              <a:buNone/>
            </a:pPr>
            <a:r>
              <a:rPr lang="en-US" sz="1808" b="1" dirty="0">
                <a:solidFill>
                  <a:srgbClr val="1A4D2E"/>
                </a:solidFill>
              </a:rPr>
              <a:t>Introducing Ollama—Your Private, Local AI</a:t>
            </a:r>
            <a:endParaRPr lang="en-US" sz="1808" dirty="0"/>
          </a:p>
        </p:txBody>
      </p:sp>
      <p:pic>
        <p:nvPicPr>
          <p:cNvPr id="6" name="Image 1" descr="preencoded.png">    </p:cNvPr>
          <p:cNvPicPr>
            <a:picLocks noChangeAspect="1"/>
          </p:cNvPicPr>
          <p:nvPr/>
        </p:nvPicPr>
        <p:blipFill>
          <a:blip r:embed="rId2"/>
          <a:stretch>
            <a:fillRect/>
          </a:stretch>
        </p:blipFill>
        <p:spPr>
          <a:xfrm>
            <a:off x="1597103" y="842963"/>
            <a:ext cx="1863570" cy="642910"/>
          </a:xfrm>
          <a:prstGeom prst="rect">
            <a:avLst/>
          </a:prstGeom>
        </p:spPr>
      </p:pic>
      <p:sp>
        <p:nvSpPr>
          <p:cNvPr id="7" name="Text 3"/>
          <p:cNvSpPr/>
          <p:nvPr/>
        </p:nvSpPr>
        <p:spPr>
          <a:xfrm>
            <a:off x="571500" y="1600172"/>
            <a:ext cx="3914775" cy="655746"/>
          </a:xfrm>
          <a:prstGeom prst="rect">
            <a:avLst/>
          </a:prstGeom>
          <a:noFill/>
          <a:ln/>
        </p:spPr>
        <p:txBody>
          <a:bodyPr wrap="square" lIns="0" tIns="0" rIns="0" bIns="0" rtlCol="0" anchor="t">
            <a:spAutoFit/>
          </a:bodyPr>
          <a:lstStyle/>
          <a:p>
            <a:pPr algn="l" indent="0" marL="0">
              <a:lnSpc>
                <a:spcPts val="1700"/>
              </a:lnSpc>
              <a:buNone/>
            </a:pPr>
            <a:r>
              <a:rPr lang="en-US" sz="885" b="1" dirty="0">
                <a:solidFill>
                  <a:srgbClr val="1A4D2E"/>
                </a:solidFill>
              </a:rPr>
              <a:t>Ollama</a:t>
            </a:r>
            <a:pPr algn="l" indent="0" marL="0">
              <a:lnSpc>
                <a:spcPts val="1700"/>
              </a:lnSpc>
              <a:buNone/>
            </a:pPr>
            <a:r>
              <a:rPr lang="en-US" sz="942" dirty="0">
                <a:solidFill>
                  <a:srgbClr val="2C3E50"/>
                </a:solidFill>
              </a:rPr>
              <a:t> is free, open-source software that makes running large </a:t>
            </a:r>
            <a:pPr algn="l" indent="0" marL="0">
              <a:lnSpc>
                <a:spcPts val="1700"/>
              </a:lnSpc>
              <a:buNone/>
            </a:pPr>
            <a:r>
              <a:rPr lang="en-US" sz="942" dirty="0">
                <a:solidFill>
                  <a:srgbClr val="2C3E50"/>
                </a:solidFill>
              </a:rPr>
              <a:t>language models on your personal computer as simple as </a:t>
            </a:r>
            <a:pPr algn="l" indent="0" marL="0">
              <a:lnSpc>
                <a:spcPts val="1700"/>
              </a:lnSpc>
              <a:buNone/>
            </a:pPr>
            <a:r>
              <a:rPr lang="en-US" sz="942" dirty="0">
                <a:solidFill>
                  <a:srgbClr val="2C3E50"/>
                </a:solidFill>
              </a:rPr>
              <a:t>running a single command. No technical expertise required.</a:t>
            </a:r>
            <a:endParaRPr lang="en-US" sz="885" dirty="0"/>
          </a:p>
        </p:txBody>
      </p:sp>
      <p:sp>
        <p:nvSpPr>
          <p:cNvPr id="8" name="Text 4"/>
          <p:cNvSpPr/>
          <p:nvPr/>
        </p:nvSpPr>
        <p:spPr>
          <a:xfrm>
            <a:off x="571500" y="2370218"/>
            <a:ext cx="3914775" cy="235744"/>
          </a:xfrm>
          <a:prstGeom prst="rect">
            <a:avLst/>
          </a:prstGeom>
          <a:noFill/>
          <a:ln/>
        </p:spPr>
        <p:txBody>
          <a:bodyPr wrap="none" lIns="0" tIns="0" rIns="0" bIns="0" rtlCol="0" anchor="t">
            <a:spAutoFit/>
          </a:bodyPr>
          <a:lstStyle/>
          <a:p>
            <a:pPr algn="l" indent="0" marL="0">
              <a:lnSpc>
                <a:spcPts val="1900"/>
              </a:lnSpc>
              <a:buNone/>
            </a:pPr>
            <a:r>
              <a:rPr lang="en-US" sz="1090" b="1" dirty="0">
                <a:solidFill>
                  <a:srgbClr val="1A4D2E"/>
                </a:solidFill>
              </a:rPr>
              <a:t>Why Ollama?</a:t>
            </a:r>
            <a:endParaRPr lang="en-US" sz="1090" dirty="0"/>
          </a:p>
        </p:txBody>
      </p:sp>
      <p:sp>
        <p:nvSpPr>
          <p:cNvPr id="9" name="Shape 5"/>
          <p:cNvSpPr/>
          <p:nvPr/>
        </p:nvSpPr>
        <p:spPr>
          <a:xfrm>
            <a:off x="571500" y="2677399"/>
            <a:ext cx="3914775" cy="827949"/>
          </a:xfrm>
          <a:prstGeom prst="rect">
            <a:avLst/>
          </a:prstGeom>
          <a:solidFill>
            <a:srgbClr val="F8F9FA"/>
          </a:solidFill>
          <a:ln/>
        </p:spPr>
      </p:sp>
      <p:sp>
        <p:nvSpPr>
          <p:cNvPr id="10" name="Text 6"/>
          <p:cNvSpPr/>
          <p:nvPr/>
        </p:nvSpPr>
        <p:spPr>
          <a:xfrm>
            <a:off x="700088" y="2777412"/>
            <a:ext cx="3657600" cy="203597"/>
          </a:xfrm>
          <a:prstGeom prst="rect">
            <a:avLst/>
          </a:prstGeom>
          <a:noFill/>
          <a:ln/>
        </p:spPr>
        <p:txBody>
          <a:bodyPr wrap="none" lIns="0" tIns="0" rIns="0" bIns="0" rtlCol="0" anchor="t">
            <a:spAutoFit/>
          </a:bodyPr>
          <a:lstStyle/>
          <a:p>
            <a:pPr algn="l" indent="0" marL="0">
              <a:lnSpc>
                <a:spcPts val="1600"/>
              </a:lnSpc>
              <a:buNone/>
            </a:pPr>
            <a:r>
              <a:rPr lang="en-US" sz="936" b="1" dirty="0">
                <a:solidFill>
                  <a:srgbClr val="4A7C9C"/>
                </a:solidFill>
              </a:rPr>
              <a:t>Beginner-Friendly</a:t>
            </a:r>
            <a:endParaRPr lang="en-US" sz="936" dirty="0"/>
          </a:p>
        </p:txBody>
      </p:sp>
      <p:sp>
        <p:nvSpPr>
          <p:cNvPr id="11" name="Text 7"/>
          <p:cNvSpPr/>
          <p:nvPr/>
        </p:nvSpPr>
        <p:spPr>
          <a:xfrm>
            <a:off x="700088" y="3016727"/>
            <a:ext cx="3657600" cy="388609"/>
          </a:xfrm>
          <a:prstGeom prst="rect">
            <a:avLst/>
          </a:prstGeom>
          <a:noFill/>
          <a:ln/>
        </p:spPr>
        <p:txBody>
          <a:bodyPr wrap="square" lIns="0" tIns="0" rIns="0" bIns="0" rtlCol="0" anchor="t">
            <a:spAutoFit/>
          </a:bodyPr>
          <a:lstStyle/>
          <a:p>
            <a:pPr algn="l" indent="0" marL="0">
              <a:lnSpc>
                <a:spcPts val="1500"/>
              </a:lnSpc>
              <a:buNone/>
            </a:pPr>
            <a:r>
              <a:rPr lang="en-US" sz="888" dirty="0">
                <a:solidFill>
                  <a:srgbClr val="2C3E50"/>
                </a:solidFill>
              </a:rPr>
              <a:t>Simple command-line interface. No complex configuration or setup required.</a:t>
            </a:r>
            <a:endParaRPr lang="en-US" sz="888" dirty="0"/>
          </a:p>
        </p:txBody>
      </p:sp>
      <p:sp>
        <p:nvSpPr>
          <p:cNvPr id="12" name="Shape 8"/>
          <p:cNvSpPr/>
          <p:nvPr/>
        </p:nvSpPr>
        <p:spPr>
          <a:xfrm>
            <a:off x="571500" y="3576786"/>
            <a:ext cx="3914775" cy="827949"/>
          </a:xfrm>
          <a:prstGeom prst="rect">
            <a:avLst/>
          </a:prstGeom>
          <a:solidFill>
            <a:srgbClr val="F8F9FA"/>
          </a:solidFill>
          <a:ln/>
        </p:spPr>
      </p:sp>
      <p:sp>
        <p:nvSpPr>
          <p:cNvPr id="13" name="Text 9"/>
          <p:cNvSpPr/>
          <p:nvPr/>
        </p:nvSpPr>
        <p:spPr>
          <a:xfrm>
            <a:off x="700088" y="3676799"/>
            <a:ext cx="3657600" cy="203597"/>
          </a:xfrm>
          <a:prstGeom prst="rect">
            <a:avLst/>
          </a:prstGeom>
          <a:noFill/>
          <a:ln/>
        </p:spPr>
        <p:txBody>
          <a:bodyPr wrap="none" lIns="0" tIns="0" rIns="0" bIns="0" rtlCol="0" anchor="t">
            <a:spAutoFit/>
          </a:bodyPr>
          <a:lstStyle/>
          <a:p>
            <a:pPr algn="l" indent="0" marL="0">
              <a:lnSpc>
                <a:spcPts val="1600"/>
              </a:lnSpc>
              <a:buNone/>
            </a:pPr>
            <a:r>
              <a:rPr lang="en-US" sz="936" b="1" dirty="0">
                <a:solidFill>
                  <a:srgbClr val="4A7C9C"/>
                </a:solidFill>
              </a:rPr>
              <a:t>Completely Free</a:t>
            </a:r>
            <a:endParaRPr lang="en-US" sz="936" dirty="0"/>
          </a:p>
        </p:txBody>
      </p:sp>
      <p:sp>
        <p:nvSpPr>
          <p:cNvPr id="14" name="Text 10"/>
          <p:cNvSpPr/>
          <p:nvPr/>
        </p:nvSpPr>
        <p:spPr>
          <a:xfrm>
            <a:off x="700088" y="3916114"/>
            <a:ext cx="3657600" cy="388609"/>
          </a:xfrm>
          <a:prstGeom prst="rect">
            <a:avLst/>
          </a:prstGeom>
          <a:noFill/>
          <a:ln/>
        </p:spPr>
        <p:txBody>
          <a:bodyPr wrap="square" lIns="0" tIns="0" rIns="0" bIns="0" rtlCol="0" anchor="t">
            <a:spAutoFit/>
          </a:bodyPr>
          <a:lstStyle/>
          <a:p>
            <a:pPr algn="l" indent="0" marL="0">
              <a:lnSpc>
                <a:spcPts val="1500"/>
              </a:lnSpc>
              <a:buNone/>
            </a:pPr>
            <a:r>
              <a:rPr lang="en-US" sz="888" dirty="0">
                <a:solidFill>
                  <a:srgbClr val="2C3E50"/>
                </a:solidFill>
              </a:rPr>
              <a:t>Open-source software with no subscription fees, usage limits, or hidden costs.</a:t>
            </a:r>
            <a:endParaRPr lang="en-US" sz="888" dirty="0"/>
          </a:p>
        </p:txBody>
      </p:sp>
      <p:sp>
        <p:nvSpPr>
          <p:cNvPr id="15" name="Shape 11"/>
          <p:cNvSpPr/>
          <p:nvPr/>
        </p:nvSpPr>
        <p:spPr>
          <a:xfrm>
            <a:off x="571500" y="4461886"/>
            <a:ext cx="3914775" cy="827949"/>
          </a:xfrm>
          <a:prstGeom prst="rect">
            <a:avLst/>
          </a:prstGeom>
          <a:solidFill>
            <a:srgbClr val="F8F9FA"/>
          </a:solidFill>
          <a:ln/>
        </p:spPr>
      </p:sp>
      <p:sp>
        <p:nvSpPr>
          <p:cNvPr id="16" name="Text 12"/>
          <p:cNvSpPr/>
          <p:nvPr/>
        </p:nvSpPr>
        <p:spPr>
          <a:xfrm>
            <a:off x="700088" y="4561898"/>
            <a:ext cx="3657600" cy="203597"/>
          </a:xfrm>
          <a:prstGeom prst="rect">
            <a:avLst/>
          </a:prstGeom>
          <a:noFill/>
          <a:ln/>
        </p:spPr>
        <p:txBody>
          <a:bodyPr wrap="none" lIns="0" tIns="0" rIns="0" bIns="0" rtlCol="0" anchor="t">
            <a:spAutoFit/>
          </a:bodyPr>
          <a:lstStyle/>
          <a:p>
            <a:pPr algn="l" indent="0" marL="0">
              <a:lnSpc>
                <a:spcPts val="1600"/>
              </a:lnSpc>
              <a:buNone/>
            </a:pPr>
            <a:r>
              <a:rPr lang="en-US" sz="936" b="1" dirty="0">
                <a:solidFill>
                  <a:srgbClr val="4A7C9C"/>
                </a:solidFill>
              </a:rPr>
              <a:t>Cross-Platform</a:t>
            </a:r>
            <a:endParaRPr lang="en-US" sz="936" dirty="0"/>
          </a:p>
        </p:txBody>
      </p:sp>
      <p:sp>
        <p:nvSpPr>
          <p:cNvPr id="17" name="Text 13"/>
          <p:cNvSpPr/>
          <p:nvPr/>
        </p:nvSpPr>
        <p:spPr>
          <a:xfrm>
            <a:off x="700088" y="4801214"/>
            <a:ext cx="3657600" cy="388609"/>
          </a:xfrm>
          <a:prstGeom prst="rect">
            <a:avLst/>
          </a:prstGeom>
          <a:noFill/>
          <a:ln/>
        </p:spPr>
        <p:txBody>
          <a:bodyPr wrap="square" lIns="0" tIns="0" rIns="0" bIns="0" rtlCol="0" anchor="t">
            <a:spAutoFit/>
          </a:bodyPr>
          <a:lstStyle/>
          <a:p>
            <a:pPr algn="l" indent="0" marL="0">
              <a:lnSpc>
                <a:spcPts val="1500"/>
              </a:lnSpc>
              <a:buNone/>
            </a:pPr>
            <a:r>
              <a:rPr lang="en-US" sz="888" dirty="0">
                <a:solidFill>
                  <a:srgbClr val="2C3E50"/>
                </a:solidFill>
              </a:rPr>
              <a:t>Works on macOS, Windows, and Linux. One tool for all operating systems.</a:t>
            </a:r>
            <a:endParaRPr lang="en-US" sz="888" dirty="0"/>
          </a:p>
        </p:txBody>
      </p:sp>
      <p:pic>
        <p:nvPicPr>
          <p:cNvPr id="18" name="Image 2" descr="preencoded.png">    </p:cNvPr>
          <p:cNvPicPr>
            <a:picLocks noChangeAspect="1"/>
          </p:cNvPicPr>
          <p:nvPr/>
        </p:nvPicPr>
        <p:blipFill>
          <a:blip r:embed="rId3"/>
          <a:stretch>
            <a:fillRect/>
          </a:stretch>
        </p:blipFill>
        <p:spPr>
          <a:xfrm>
            <a:off x="4657725" y="1504792"/>
            <a:ext cx="3914775" cy="2571750"/>
          </a:xfrm>
          <a:prstGeom prst="rect">
            <a:avLst/>
          </a:prstGeom>
        </p:spPr>
      </p:pic>
      <p:sp>
        <p:nvSpPr>
          <p:cNvPr id="19" name="Text 14"/>
          <p:cNvSpPr/>
          <p:nvPr/>
        </p:nvSpPr>
        <p:spPr>
          <a:xfrm>
            <a:off x="4657725" y="4190842"/>
            <a:ext cx="3914775" cy="437164"/>
          </a:xfrm>
          <a:prstGeom prst="rect">
            <a:avLst/>
          </a:prstGeom>
          <a:noFill/>
          <a:ln/>
        </p:spPr>
        <p:txBody>
          <a:bodyPr wrap="square" lIns="0" tIns="0" rIns="0" bIns="0" rtlCol="0" anchor="t">
            <a:spAutoFit/>
          </a:bodyPr>
          <a:lstStyle/>
          <a:p>
            <a:pPr algn="l" indent="0" marL="0">
              <a:lnSpc>
                <a:spcPts val="1700"/>
              </a:lnSpc>
              <a:buNone/>
            </a:pPr>
            <a:r>
              <a:rPr lang="en-US" sz="942" i="1" dirty="0">
                <a:solidFill>
                  <a:srgbClr val="4A7C9C"/>
                </a:solidFill>
              </a:rPr>
              <a:t>Ollama's simple interface makes it easy to download, manage, and run AI models locally with just a few commands.</a:t>
            </a:r>
            <a:endParaRPr lang="en-US" sz="942" dirty="0"/>
          </a:p>
        </p:txBody>
      </p:sp>
      <p:sp>
        <p:nvSpPr>
          <p:cNvPr id="20" name="Shape 15"/>
          <p:cNvSpPr/>
          <p:nvPr/>
        </p:nvSpPr>
        <p:spPr>
          <a:xfrm>
            <a:off x="571500" y="5461285"/>
            <a:ext cx="8001000" cy="359308"/>
          </a:xfrm>
          <a:prstGeom prst="rect">
            <a:avLst/>
          </a:prstGeom>
          <a:solidFill>
            <a:srgbClr val="000000">
              <a:alpha val="0"/>
            </a:srgbClr>
          </a:solidFill>
          <a:ln/>
        </p:spPr>
      </p:sp>
      <p:sp>
        <p:nvSpPr>
          <p:cNvPr id="21" name="Shape 16"/>
          <p:cNvSpPr/>
          <p:nvPr/>
        </p:nvSpPr>
        <p:spPr>
          <a:xfrm>
            <a:off x="571500" y="5461285"/>
            <a:ext cx="8001000" cy="14288"/>
          </a:xfrm>
          <a:prstGeom prst="rect">
            <a:avLst/>
          </a:prstGeom>
          <a:solidFill>
            <a:srgbClr val="D1D5DB"/>
          </a:solidFill>
          <a:ln/>
        </p:spPr>
      </p:sp>
      <p:sp>
        <p:nvSpPr>
          <p:cNvPr id="22" name="Text 17"/>
          <p:cNvSpPr/>
          <p:nvPr/>
        </p:nvSpPr>
        <p:spPr>
          <a:xfrm>
            <a:off x="571500" y="5575585"/>
            <a:ext cx="8001000" cy="230721"/>
          </a:xfrm>
          <a:prstGeom prst="rect">
            <a:avLst/>
          </a:prstGeom>
          <a:noFill/>
          <a:ln/>
        </p:spPr>
        <p:txBody>
          <a:bodyPr wrap="none" lIns="0" tIns="0" rIns="0" bIns="0" rtlCol="0" anchor="t">
            <a:spAutoFit/>
          </a:bodyPr>
          <a:lstStyle/>
          <a:p>
            <a:pPr algn="ctr" indent="0" marL="0">
              <a:lnSpc>
                <a:spcPts val="1800"/>
              </a:lnSpc>
              <a:buNone/>
            </a:pPr>
            <a:r>
              <a:rPr lang="en-US" sz="936" b="1" dirty="0">
                <a:solidFill>
                  <a:srgbClr val="4A7C9C"/>
                </a:solidFill>
              </a:rPr>
              <a:t>Now let's explore the popular AI models you can run with Ollama.</a:t>
            </a:r>
            <a:endParaRPr lang="en-US" sz="936"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9144000" cy="5747147"/>
          </a:xfrm>
          <a:prstGeom prst="rect">
            <a:avLst/>
          </a:prstGeom>
        </p:spPr>
      </p:pic>
      <p:sp>
        <p:nvSpPr>
          <p:cNvPr id="3" name="Shape 0"/>
          <p:cNvSpPr/>
          <p:nvPr/>
        </p:nvSpPr>
        <p:spPr>
          <a:xfrm>
            <a:off x="571500" y="250031"/>
            <a:ext cx="8001000" cy="507206"/>
          </a:xfrm>
          <a:prstGeom prst="rect">
            <a:avLst/>
          </a:prstGeom>
          <a:solidFill>
            <a:srgbClr val="000000">
              <a:alpha val="0"/>
            </a:srgbClr>
          </a:solidFill>
          <a:ln/>
        </p:spPr>
      </p:sp>
      <p:sp>
        <p:nvSpPr>
          <p:cNvPr id="4" name="Shape 1"/>
          <p:cNvSpPr/>
          <p:nvPr/>
        </p:nvSpPr>
        <p:spPr>
          <a:xfrm>
            <a:off x="571500" y="735806"/>
            <a:ext cx="8001000" cy="21431"/>
          </a:xfrm>
          <a:prstGeom prst="rect">
            <a:avLst/>
          </a:prstGeom>
          <a:solidFill>
            <a:srgbClr val="1A4D2E"/>
          </a:solidFill>
          <a:ln/>
        </p:spPr>
      </p:sp>
      <p:sp>
        <p:nvSpPr>
          <p:cNvPr id="5" name="Text 2"/>
          <p:cNvSpPr/>
          <p:nvPr/>
        </p:nvSpPr>
        <p:spPr>
          <a:xfrm>
            <a:off x="571500" y="250031"/>
            <a:ext cx="8001000" cy="507206"/>
          </a:xfrm>
          <a:prstGeom prst="rect">
            <a:avLst/>
          </a:prstGeom>
          <a:noFill/>
          <a:ln/>
        </p:spPr>
        <p:txBody>
          <a:bodyPr wrap="none" lIns="0" tIns="0" rIns="0" bIns="119126" rtlCol="0" anchor="t">
            <a:spAutoFit/>
          </a:bodyPr>
          <a:lstStyle/>
          <a:p>
            <a:pPr algn="l" indent="0" marL="0">
              <a:lnSpc>
                <a:spcPts val="3000"/>
              </a:lnSpc>
              <a:buNone/>
            </a:pPr>
            <a:r>
              <a:rPr lang="en-US" sz="1808" b="1" dirty="0">
                <a:solidFill>
                  <a:srgbClr val="1A4D2E"/>
                </a:solidFill>
              </a:rPr>
              <a:t>Popular AI Models Available Through Ollama</a:t>
            </a:r>
            <a:endParaRPr lang="en-US" sz="1808" dirty="0"/>
          </a:p>
        </p:txBody>
      </p:sp>
      <p:sp>
        <p:nvSpPr>
          <p:cNvPr id="6" name="Text 3"/>
          <p:cNvSpPr/>
          <p:nvPr/>
        </p:nvSpPr>
        <p:spPr>
          <a:xfrm>
            <a:off x="571500" y="864394"/>
            <a:ext cx="8001000" cy="364331"/>
          </a:xfrm>
          <a:prstGeom prst="rect">
            <a:avLst/>
          </a:prstGeom>
          <a:noFill/>
          <a:ln/>
        </p:spPr>
        <p:txBody>
          <a:bodyPr wrap="square" lIns="0" tIns="0" rIns="0" bIns="0" rtlCol="0" anchor="t">
            <a:spAutoFit/>
          </a:bodyPr>
          <a:lstStyle/>
          <a:p>
            <a:pPr algn="l" indent="0" marL="0">
              <a:lnSpc>
                <a:spcPts val="1400"/>
              </a:lnSpc>
              <a:buNone/>
            </a:pPr>
            <a:r>
              <a:rPr lang="en-US" sz="888" dirty="0">
                <a:solidFill>
                  <a:srgbClr val="2C3E50"/>
                </a:solidFill>
              </a:rPr>
              <a:t>Ollama provides access to a wide range of open-source language models. Here are three of the most popular options, each optimized for different use cases and hardware capabilities.</a:t>
            </a:r>
            <a:endParaRPr lang="en-US" sz="888" dirty="0"/>
          </a:p>
        </p:txBody>
      </p:sp>
      <p:sp>
        <p:nvSpPr>
          <p:cNvPr id="7" name="Text 4"/>
          <p:cNvSpPr/>
          <p:nvPr/>
        </p:nvSpPr>
        <p:spPr>
          <a:xfrm>
            <a:off x="571500" y="1343025"/>
            <a:ext cx="8001000" cy="257175"/>
          </a:xfrm>
          <a:prstGeom prst="rect">
            <a:avLst/>
          </a:prstGeom>
          <a:noFill/>
          <a:ln/>
        </p:spPr>
        <p:txBody>
          <a:bodyPr wrap="none" lIns="0" tIns="0" rIns="0" bIns="0" rtlCol="0" anchor="t">
            <a:spAutoFit/>
          </a:bodyPr>
          <a:lstStyle/>
          <a:p>
            <a:pPr algn="l" indent="0" marL="0">
              <a:lnSpc>
                <a:spcPts val="2000"/>
              </a:lnSpc>
              <a:buNone/>
            </a:pPr>
            <a:r>
              <a:rPr lang="en-US" sz="1193" b="1" dirty="0">
                <a:solidFill>
                  <a:srgbClr val="1A4D2E"/>
                </a:solidFill>
              </a:rPr>
              <a:t>Choose the Right Model for Your Needs</a:t>
            </a:r>
            <a:endParaRPr lang="en-US" sz="1193" dirty="0"/>
          </a:p>
        </p:txBody>
      </p:sp>
      <p:sp>
        <p:nvSpPr>
          <p:cNvPr id="8" name="Shape 5"/>
          <p:cNvSpPr/>
          <p:nvPr/>
        </p:nvSpPr>
        <p:spPr>
          <a:xfrm>
            <a:off x="571500" y="1685925"/>
            <a:ext cx="8001000" cy="1039416"/>
          </a:xfrm>
          <a:prstGeom prst="rect">
            <a:avLst/>
          </a:prstGeom>
          <a:solidFill>
            <a:srgbClr val="F8F9FA"/>
          </a:solidFill>
          <a:ln/>
        </p:spPr>
      </p:sp>
      <p:sp>
        <p:nvSpPr>
          <p:cNvPr id="9" name="Text 6"/>
          <p:cNvSpPr/>
          <p:nvPr/>
        </p:nvSpPr>
        <p:spPr>
          <a:xfrm>
            <a:off x="700088" y="1785938"/>
            <a:ext cx="7743825" cy="235744"/>
          </a:xfrm>
          <a:prstGeom prst="rect">
            <a:avLst/>
          </a:prstGeom>
          <a:noFill/>
          <a:ln/>
        </p:spPr>
        <p:txBody>
          <a:bodyPr wrap="none" lIns="0" tIns="0" rIns="0" bIns="0" rtlCol="0" anchor="t">
            <a:spAutoFit/>
          </a:bodyPr>
          <a:lstStyle/>
          <a:p>
            <a:pPr algn="l" indent="0" marL="0">
              <a:lnSpc>
                <a:spcPts val="1900"/>
              </a:lnSpc>
              <a:buNone/>
            </a:pPr>
            <a:r>
              <a:rPr lang="en-US" sz="1090" b="1" dirty="0">
                <a:solidFill>
                  <a:srgbClr val="4A7C9C"/>
                </a:solidFill>
              </a:rPr>
              <a:t>Llama 3.1 (Meta)</a:t>
            </a:r>
            <a:endParaRPr lang="en-US" sz="1090" dirty="0"/>
          </a:p>
        </p:txBody>
      </p:sp>
      <p:sp>
        <p:nvSpPr>
          <p:cNvPr id="10" name="Text 7"/>
          <p:cNvSpPr/>
          <p:nvPr/>
        </p:nvSpPr>
        <p:spPr>
          <a:xfrm>
            <a:off x="700088" y="2078831"/>
            <a:ext cx="7743825" cy="546497"/>
          </a:xfrm>
          <a:prstGeom prst="rect">
            <a:avLst/>
          </a:prstGeom>
          <a:noFill/>
          <a:ln/>
        </p:spPr>
        <p:txBody>
          <a:bodyPr wrap="square" lIns="0" tIns="0" rIns="0" bIns="0" rtlCol="0" anchor="t">
            <a:spAutoFit/>
          </a:bodyPr>
          <a:lstStyle/>
          <a:p>
            <a:pPr algn="l" indent="0" marL="0">
              <a:lnSpc>
                <a:spcPts val="1400"/>
              </a:lnSpc>
              <a:buNone/>
            </a:pPr>
            <a:r>
              <a:rPr lang="en-US" sz="888" dirty="0">
                <a:solidFill>
                  <a:srgbClr val="2C3E50"/>
                </a:solidFill>
              </a:rPr>
              <a:t>High-quality, versatile model suitable for most tasks. Available in 8B (8 billion parameters) and 70B versions. The 8B version runs well on most modern computers, while the 70B version requires more powerful hardware but delivers exceptional performance. Excellent for general-purpose use, creative writing, code generation, and complex reasoning.</a:t>
            </a:r>
            <a:endParaRPr lang="en-US" sz="888" dirty="0"/>
          </a:p>
        </p:txBody>
      </p:sp>
      <p:sp>
        <p:nvSpPr>
          <p:cNvPr id="11" name="Shape 8"/>
          <p:cNvSpPr/>
          <p:nvPr/>
        </p:nvSpPr>
        <p:spPr>
          <a:xfrm>
            <a:off x="571500" y="2796778"/>
            <a:ext cx="8001000" cy="1039416"/>
          </a:xfrm>
          <a:prstGeom prst="rect">
            <a:avLst/>
          </a:prstGeom>
          <a:solidFill>
            <a:srgbClr val="F8F9FA"/>
          </a:solidFill>
          <a:ln/>
        </p:spPr>
      </p:sp>
      <p:sp>
        <p:nvSpPr>
          <p:cNvPr id="12" name="Text 9"/>
          <p:cNvSpPr/>
          <p:nvPr/>
        </p:nvSpPr>
        <p:spPr>
          <a:xfrm>
            <a:off x="700088" y="2896791"/>
            <a:ext cx="7743825" cy="235744"/>
          </a:xfrm>
          <a:prstGeom prst="rect">
            <a:avLst/>
          </a:prstGeom>
          <a:noFill/>
          <a:ln/>
        </p:spPr>
        <p:txBody>
          <a:bodyPr wrap="none" lIns="0" tIns="0" rIns="0" bIns="0" rtlCol="0" anchor="t">
            <a:spAutoFit/>
          </a:bodyPr>
          <a:lstStyle/>
          <a:p>
            <a:pPr algn="l" indent="0" marL="0">
              <a:lnSpc>
                <a:spcPts val="1900"/>
              </a:lnSpc>
              <a:buNone/>
            </a:pPr>
            <a:r>
              <a:rPr lang="en-US" sz="1090" b="1" dirty="0">
                <a:solidFill>
                  <a:srgbClr val="4A7C9C"/>
                </a:solidFill>
              </a:rPr>
              <a:t>Mistral (Mistral AI)</a:t>
            </a:r>
            <a:endParaRPr lang="en-US" sz="1090" dirty="0"/>
          </a:p>
        </p:txBody>
      </p:sp>
      <p:sp>
        <p:nvSpPr>
          <p:cNvPr id="13" name="Text 10"/>
          <p:cNvSpPr/>
          <p:nvPr/>
        </p:nvSpPr>
        <p:spPr>
          <a:xfrm>
            <a:off x="700088" y="3189684"/>
            <a:ext cx="7743825" cy="546497"/>
          </a:xfrm>
          <a:prstGeom prst="rect">
            <a:avLst/>
          </a:prstGeom>
          <a:noFill/>
          <a:ln/>
        </p:spPr>
        <p:txBody>
          <a:bodyPr wrap="square" lIns="0" tIns="0" rIns="0" bIns="0" rtlCol="0" anchor="t">
            <a:spAutoFit/>
          </a:bodyPr>
          <a:lstStyle/>
          <a:p>
            <a:pPr algn="l" indent="0" marL="0">
              <a:lnSpc>
                <a:spcPts val="1400"/>
              </a:lnSpc>
              <a:buNone/>
            </a:pPr>
            <a:r>
              <a:rPr lang="en-US" sz="888" dirty="0">
                <a:solidFill>
                  <a:srgbClr val="2C3E50"/>
                </a:solidFill>
              </a:rPr>
              <a:t>Fast, efficient model with excellent performance for its size. Optimized for speed and quality balance, making it ideal for users who want quick responses without sacrificing accuracy. Particularly strong at following instructions and maintaining context in longer conversations. A great choice for everyday tasks and educational use.</a:t>
            </a:r>
            <a:endParaRPr lang="en-US" sz="888" dirty="0"/>
          </a:p>
        </p:txBody>
      </p:sp>
      <p:sp>
        <p:nvSpPr>
          <p:cNvPr id="14" name="Shape 11"/>
          <p:cNvSpPr/>
          <p:nvPr/>
        </p:nvSpPr>
        <p:spPr>
          <a:xfrm>
            <a:off x="571500" y="3893344"/>
            <a:ext cx="8001000" cy="1039416"/>
          </a:xfrm>
          <a:prstGeom prst="rect">
            <a:avLst/>
          </a:prstGeom>
          <a:solidFill>
            <a:srgbClr val="F8F9FA"/>
          </a:solidFill>
          <a:ln/>
        </p:spPr>
      </p:sp>
      <p:sp>
        <p:nvSpPr>
          <p:cNvPr id="15" name="Text 12"/>
          <p:cNvSpPr/>
          <p:nvPr/>
        </p:nvSpPr>
        <p:spPr>
          <a:xfrm>
            <a:off x="700088" y="3993356"/>
            <a:ext cx="7743825" cy="235744"/>
          </a:xfrm>
          <a:prstGeom prst="rect">
            <a:avLst/>
          </a:prstGeom>
          <a:noFill/>
          <a:ln/>
        </p:spPr>
        <p:txBody>
          <a:bodyPr wrap="none" lIns="0" tIns="0" rIns="0" bIns="0" rtlCol="0" anchor="t">
            <a:spAutoFit/>
          </a:bodyPr>
          <a:lstStyle/>
          <a:p>
            <a:pPr algn="l" indent="0" marL="0">
              <a:lnSpc>
                <a:spcPts val="1900"/>
              </a:lnSpc>
              <a:buNone/>
            </a:pPr>
            <a:r>
              <a:rPr lang="en-US" sz="1090" b="1" dirty="0">
                <a:solidFill>
                  <a:srgbClr val="4A7C9C"/>
                </a:solidFill>
              </a:rPr>
              <a:t>Gemma (Google)</a:t>
            </a:r>
            <a:endParaRPr lang="en-US" sz="1090" dirty="0"/>
          </a:p>
        </p:txBody>
      </p:sp>
      <p:sp>
        <p:nvSpPr>
          <p:cNvPr id="16" name="Text 13"/>
          <p:cNvSpPr/>
          <p:nvPr/>
        </p:nvSpPr>
        <p:spPr>
          <a:xfrm>
            <a:off x="700088" y="4286250"/>
            <a:ext cx="7743825" cy="546497"/>
          </a:xfrm>
          <a:prstGeom prst="rect">
            <a:avLst/>
          </a:prstGeom>
          <a:noFill/>
          <a:ln/>
        </p:spPr>
        <p:txBody>
          <a:bodyPr wrap="square" lIns="0" tIns="0" rIns="0" bIns="0" rtlCol="0" anchor="t">
            <a:spAutoFit/>
          </a:bodyPr>
          <a:lstStyle/>
          <a:p>
            <a:pPr algn="l" indent="0" marL="0">
              <a:lnSpc>
                <a:spcPts val="1400"/>
              </a:lnSpc>
              <a:buNone/>
            </a:pPr>
            <a:r>
              <a:rPr lang="en-US" sz="888" dirty="0">
                <a:solidFill>
                  <a:srgbClr val="2C3E50"/>
                </a:solidFill>
              </a:rPr>
              <a:t>Lightweight model optimized for consumer hardware. Designed to run smoothly on less powerful computers, including older laptops. While smaller than Llama or Mistral, Gemma still delivers solid performance for basic tasks like answering questions, summarizing text, and simple writing assistance. Perfect for users with limited computing resources.</a:t>
            </a:r>
            <a:endParaRPr lang="en-US" sz="888" dirty="0"/>
          </a:p>
        </p:txBody>
      </p:sp>
      <p:sp>
        <p:nvSpPr>
          <p:cNvPr id="17" name="Text 14"/>
          <p:cNvSpPr/>
          <p:nvPr/>
        </p:nvSpPr>
        <p:spPr>
          <a:xfrm>
            <a:off x="571500" y="5261372"/>
            <a:ext cx="8001000" cy="214313"/>
          </a:xfrm>
          <a:prstGeom prst="rect">
            <a:avLst/>
          </a:prstGeom>
          <a:noFill/>
          <a:ln/>
        </p:spPr>
        <p:txBody>
          <a:bodyPr wrap="none" lIns="0" tIns="0" rIns="0" bIns="0" rtlCol="0" anchor="t">
            <a:spAutoFit/>
          </a:bodyPr>
          <a:lstStyle/>
          <a:p>
            <a:pPr algn="ctr" indent="0" marL="0">
              <a:lnSpc>
                <a:spcPts val="1700"/>
              </a:lnSpc>
              <a:buNone/>
            </a:pPr>
            <a:r>
              <a:rPr lang="en-US" sz="987" b="1" dirty="0">
                <a:solidFill>
                  <a:srgbClr val="4A7C9C"/>
                </a:solidFill>
              </a:rPr>
              <a:t>All models run entirely on your computer. No cloud connection required after the initial download.</a:t>
            </a:r>
            <a:endParaRPr lang="en-US" sz="987"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9144000" cy="5669012"/>
          </a:xfrm>
          <a:prstGeom prst="rect">
            <a:avLst/>
          </a:prstGeom>
        </p:spPr>
      </p:pic>
      <p:sp>
        <p:nvSpPr>
          <p:cNvPr id="3" name="Shape 0"/>
          <p:cNvSpPr/>
          <p:nvPr/>
        </p:nvSpPr>
        <p:spPr>
          <a:xfrm>
            <a:off x="571500" y="250031"/>
            <a:ext cx="8001000" cy="507206"/>
          </a:xfrm>
          <a:prstGeom prst="rect">
            <a:avLst/>
          </a:prstGeom>
          <a:solidFill>
            <a:srgbClr val="000000">
              <a:alpha val="0"/>
            </a:srgbClr>
          </a:solidFill>
          <a:ln/>
        </p:spPr>
      </p:sp>
      <p:sp>
        <p:nvSpPr>
          <p:cNvPr id="4" name="Shape 1"/>
          <p:cNvSpPr/>
          <p:nvPr/>
        </p:nvSpPr>
        <p:spPr>
          <a:xfrm>
            <a:off x="571500" y="735806"/>
            <a:ext cx="8001000" cy="21431"/>
          </a:xfrm>
          <a:prstGeom prst="rect">
            <a:avLst/>
          </a:prstGeom>
          <a:solidFill>
            <a:srgbClr val="1A4D2E"/>
          </a:solidFill>
          <a:ln/>
        </p:spPr>
      </p:sp>
      <p:sp>
        <p:nvSpPr>
          <p:cNvPr id="5" name="Text 2"/>
          <p:cNvSpPr/>
          <p:nvPr/>
        </p:nvSpPr>
        <p:spPr>
          <a:xfrm>
            <a:off x="571500" y="250031"/>
            <a:ext cx="8001000" cy="507206"/>
          </a:xfrm>
          <a:prstGeom prst="rect">
            <a:avLst/>
          </a:prstGeom>
          <a:noFill/>
          <a:ln/>
        </p:spPr>
        <p:txBody>
          <a:bodyPr wrap="none" lIns="0" tIns="0" rIns="0" bIns="119126" rtlCol="0" anchor="t">
            <a:spAutoFit/>
          </a:bodyPr>
          <a:lstStyle/>
          <a:p>
            <a:pPr algn="l" indent="0" marL="0">
              <a:lnSpc>
                <a:spcPts val="3000"/>
              </a:lnSpc>
              <a:buNone/>
            </a:pPr>
            <a:r>
              <a:rPr lang="en-US" sz="1808" b="1" dirty="0">
                <a:solidFill>
                  <a:srgbClr val="1A4D2E"/>
                </a:solidFill>
              </a:rPr>
              <a:t>Step-by-Step Setup—macOS</a:t>
            </a:r>
            <a:endParaRPr lang="en-US" sz="1808" dirty="0"/>
          </a:p>
        </p:txBody>
      </p:sp>
      <p:pic>
        <p:nvPicPr>
          <p:cNvPr id="6" name="Image 1" descr="preencoded.png">    </p:cNvPr>
          <p:cNvPicPr>
            <a:picLocks noChangeAspect="1"/>
          </p:cNvPicPr>
          <p:nvPr/>
        </p:nvPicPr>
        <p:blipFill>
          <a:blip r:embed="rId2"/>
          <a:stretch>
            <a:fillRect/>
          </a:stretch>
        </p:blipFill>
        <p:spPr>
          <a:xfrm>
            <a:off x="571500" y="1569365"/>
            <a:ext cx="3914775" cy="2571750"/>
          </a:xfrm>
          <a:prstGeom prst="rect">
            <a:avLst/>
          </a:prstGeom>
        </p:spPr>
      </p:pic>
      <p:sp>
        <p:nvSpPr>
          <p:cNvPr id="7" name="Text 3"/>
          <p:cNvSpPr/>
          <p:nvPr/>
        </p:nvSpPr>
        <p:spPr>
          <a:xfrm>
            <a:off x="571500" y="4283990"/>
            <a:ext cx="3914775" cy="437164"/>
          </a:xfrm>
          <a:prstGeom prst="rect">
            <a:avLst/>
          </a:prstGeom>
          <a:noFill/>
          <a:ln/>
        </p:spPr>
        <p:txBody>
          <a:bodyPr wrap="square" lIns="0" tIns="0" rIns="0" bIns="0" rtlCol="0" anchor="t">
            <a:spAutoFit/>
          </a:bodyPr>
          <a:lstStyle/>
          <a:p>
            <a:pPr algn="l" indent="0" marL="0">
              <a:lnSpc>
                <a:spcPts val="1700"/>
              </a:lnSpc>
              <a:buNone/>
            </a:pPr>
            <a:r>
              <a:rPr lang="en-US" sz="885" b="1" dirty="0">
                <a:solidFill>
                  <a:srgbClr val="1A4D2E"/>
                </a:solidFill>
              </a:rPr>
              <a:t>Installing Ollama on macOS takes less than 5 minutes. Follow these three simple steps.</a:t>
            </a:r>
            <a:endParaRPr lang="en-US" sz="885" dirty="0"/>
          </a:p>
        </p:txBody>
      </p:sp>
      <p:sp>
        <p:nvSpPr>
          <p:cNvPr id="8" name="Shape 4"/>
          <p:cNvSpPr/>
          <p:nvPr/>
        </p:nvSpPr>
        <p:spPr>
          <a:xfrm>
            <a:off x="4657725" y="892969"/>
            <a:ext cx="3914775" cy="1117216"/>
          </a:xfrm>
          <a:prstGeom prst="rect">
            <a:avLst/>
          </a:prstGeom>
          <a:solidFill>
            <a:srgbClr val="F8F9FA"/>
          </a:solidFill>
          <a:ln/>
        </p:spPr>
      </p:sp>
      <p:sp>
        <p:nvSpPr>
          <p:cNvPr id="9" name="Shape 5"/>
          <p:cNvSpPr/>
          <p:nvPr/>
        </p:nvSpPr>
        <p:spPr>
          <a:xfrm>
            <a:off x="4657725" y="892969"/>
            <a:ext cx="42863" cy="1117216"/>
          </a:xfrm>
          <a:prstGeom prst="rect">
            <a:avLst/>
          </a:prstGeom>
          <a:solidFill>
            <a:srgbClr val="4A7C9C"/>
          </a:solidFill>
          <a:ln/>
        </p:spPr>
      </p:sp>
      <p:sp>
        <p:nvSpPr>
          <p:cNvPr id="10" name="Text 6"/>
          <p:cNvSpPr/>
          <p:nvPr/>
        </p:nvSpPr>
        <p:spPr>
          <a:xfrm>
            <a:off x="4800600" y="1007269"/>
            <a:ext cx="3629025" cy="214313"/>
          </a:xfrm>
          <a:prstGeom prst="rect">
            <a:avLst/>
          </a:prstGeom>
          <a:noFill/>
          <a:ln/>
        </p:spPr>
        <p:txBody>
          <a:bodyPr wrap="none" lIns="0" tIns="0" rIns="0" bIns="0" rtlCol="0" anchor="t">
            <a:spAutoFit/>
          </a:bodyPr>
          <a:lstStyle/>
          <a:p>
            <a:pPr algn="l" indent="0" marL="0">
              <a:lnSpc>
                <a:spcPts val="1700"/>
              </a:lnSpc>
              <a:buNone/>
            </a:pPr>
            <a:r>
              <a:rPr lang="en-US" sz="987" b="1" dirty="0">
                <a:solidFill>
                  <a:srgbClr val="4A7C9C"/>
                </a:solidFill>
              </a:rPr>
              <a:t>Step 1: Download Ollama</a:t>
            </a:r>
            <a:endParaRPr lang="en-US" sz="987" dirty="0"/>
          </a:p>
        </p:txBody>
      </p:sp>
      <p:sp>
        <p:nvSpPr>
          <p:cNvPr id="11" name="Text 7"/>
          <p:cNvSpPr/>
          <p:nvPr/>
        </p:nvSpPr>
        <p:spPr>
          <a:xfrm>
            <a:off x="4800600" y="1278731"/>
            <a:ext cx="3629025" cy="617153"/>
          </a:xfrm>
          <a:prstGeom prst="rect">
            <a:avLst/>
          </a:prstGeom>
          <a:noFill/>
          <a:ln/>
        </p:spPr>
        <p:txBody>
          <a:bodyPr wrap="square" lIns="0" tIns="0" rIns="0" bIns="0" rtlCol="0" anchor="t">
            <a:spAutoFit/>
          </a:bodyPr>
          <a:lstStyle/>
          <a:p>
            <a:pPr algn="l" indent="0" marL="0">
              <a:lnSpc>
                <a:spcPts val="1600"/>
              </a:lnSpc>
              <a:buNone/>
            </a:pPr>
            <a:r>
              <a:rPr lang="en-US" sz="942" dirty="0">
                <a:solidFill>
                  <a:srgbClr val="2C3E50"/>
                </a:solidFill>
              </a:rPr>
              <a:t>Visit </a:t>
            </a:r>
            <a:pPr algn="l" indent="0" marL="0">
              <a:lnSpc>
                <a:spcPts val="1600"/>
              </a:lnSpc>
              <a:buNone/>
            </a:pPr>
            <a:r>
              <a:rPr lang="en-US" sz="885" b="1" dirty="0">
                <a:solidFill>
                  <a:srgbClr val="4A7C9C"/>
                </a:solidFill>
              </a:rPr>
              <a:t>ollama.ai</a:t>
            </a:r>
            <a:pPr algn="l" indent="0" marL="0">
              <a:lnSpc>
                <a:spcPts val="1600"/>
              </a:lnSpc>
              <a:buNone/>
            </a:pPr>
            <a:r>
              <a:rPr lang="en-US" sz="942" dirty="0">
                <a:solidFill>
                  <a:srgbClr val="2C3E50"/>
                </a:solidFill>
              </a:rPr>
              <a:t> in your web browser. Click the "Download </a:t>
            </a:r>
            <a:pPr algn="l" indent="0" marL="0">
              <a:lnSpc>
                <a:spcPts val="1600"/>
              </a:lnSpc>
              <a:buNone/>
            </a:pPr>
            <a:r>
              <a:rPr lang="en-US" sz="942" dirty="0">
                <a:solidFill>
                  <a:srgbClr val="2C3E50"/>
                </a:solidFill>
              </a:rPr>
              <a:t>for macOS" button. The installer file (Ollama.dmg) will </a:t>
            </a:r>
            <a:pPr algn="l" indent="0" marL="0">
              <a:lnSpc>
                <a:spcPts val="1600"/>
              </a:lnSpc>
              <a:buNone/>
            </a:pPr>
            <a:r>
              <a:rPr lang="en-US" sz="942" dirty="0">
                <a:solidFill>
                  <a:srgbClr val="2C3E50"/>
                </a:solidFill>
              </a:rPr>
              <a:t>download to your Downloads folder.</a:t>
            </a:r>
            <a:endParaRPr lang="en-US" sz="942" dirty="0"/>
          </a:p>
        </p:txBody>
      </p:sp>
      <p:sp>
        <p:nvSpPr>
          <p:cNvPr id="12" name="Shape 8"/>
          <p:cNvSpPr/>
          <p:nvPr/>
        </p:nvSpPr>
        <p:spPr>
          <a:xfrm>
            <a:off x="4657725" y="2110197"/>
            <a:ext cx="3914775" cy="1117216"/>
          </a:xfrm>
          <a:prstGeom prst="rect">
            <a:avLst/>
          </a:prstGeom>
          <a:solidFill>
            <a:srgbClr val="F8F9FA"/>
          </a:solidFill>
          <a:ln/>
        </p:spPr>
      </p:sp>
      <p:sp>
        <p:nvSpPr>
          <p:cNvPr id="13" name="Shape 9"/>
          <p:cNvSpPr/>
          <p:nvPr/>
        </p:nvSpPr>
        <p:spPr>
          <a:xfrm>
            <a:off x="4657725" y="2110197"/>
            <a:ext cx="42863" cy="1117216"/>
          </a:xfrm>
          <a:prstGeom prst="rect">
            <a:avLst/>
          </a:prstGeom>
          <a:solidFill>
            <a:srgbClr val="4A7C9C"/>
          </a:solidFill>
          <a:ln/>
        </p:spPr>
      </p:sp>
      <p:sp>
        <p:nvSpPr>
          <p:cNvPr id="14" name="Text 10"/>
          <p:cNvSpPr/>
          <p:nvPr/>
        </p:nvSpPr>
        <p:spPr>
          <a:xfrm>
            <a:off x="4800600" y="2224497"/>
            <a:ext cx="3629025" cy="214313"/>
          </a:xfrm>
          <a:prstGeom prst="rect">
            <a:avLst/>
          </a:prstGeom>
          <a:noFill/>
          <a:ln/>
        </p:spPr>
        <p:txBody>
          <a:bodyPr wrap="none" lIns="0" tIns="0" rIns="0" bIns="0" rtlCol="0" anchor="t">
            <a:spAutoFit/>
          </a:bodyPr>
          <a:lstStyle/>
          <a:p>
            <a:pPr algn="l" indent="0" marL="0">
              <a:lnSpc>
                <a:spcPts val="1700"/>
              </a:lnSpc>
              <a:buNone/>
            </a:pPr>
            <a:r>
              <a:rPr lang="en-US" sz="987" b="1" dirty="0">
                <a:solidFill>
                  <a:srgbClr val="4A7C9C"/>
                </a:solidFill>
              </a:rPr>
              <a:t>Step 2: Install Ollama</a:t>
            </a:r>
            <a:endParaRPr lang="en-US" sz="987" dirty="0"/>
          </a:p>
        </p:txBody>
      </p:sp>
      <p:sp>
        <p:nvSpPr>
          <p:cNvPr id="15" name="Text 11"/>
          <p:cNvSpPr/>
          <p:nvPr/>
        </p:nvSpPr>
        <p:spPr>
          <a:xfrm>
            <a:off x="4800600" y="2495959"/>
            <a:ext cx="3629025" cy="617153"/>
          </a:xfrm>
          <a:prstGeom prst="rect">
            <a:avLst/>
          </a:prstGeom>
          <a:noFill/>
          <a:ln/>
        </p:spPr>
        <p:txBody>
          <a:bodyPr wrap="square" lIns="0" tIns="0" rIns="0" bIns="0" rtlCol="0" anchor="t">
            <a:spAutoFit/>
          </a:bodyPr>
          <a:lstStyle/>
          <a:p>
            <a:pPr algn="l" indent="0" marL="0">
              <a:lnSpc>
                <a:spcPts val="1600"/>
              </a:lnSpc>
              <a:buNone/>
            </a:pPr>
            <a:r>
              <a:rPr lang="en-US" sz="942" dirty="0">
                <a:solidFill>
                  <a:srgbClr val="2C3E50"/>
                </a:solidFill>
              </a:rPr>
              <a:t>Open the downloaded Ollama.dmg file. Drag the Ollama icon into your Applications folder. Wait for the installation to complete. Eject the installer disk image.</a:t>
            </a:r>
            <a:endParaRPr lang="en-US" sz="942" dirty="0"/>
          </a:p>
        </p:txBody>
      </p:sp>
      <p:sp>
        <p:nvSpPr>
          <p:cNvPr id="16" name="Shape 12"/>
          <p:cNvSpPr/>
          <p:nvPr/>
        </p:nvSpPr>
        <p:spPr>
          <a:xfrm>
            <a:off x="4657725" y="3313137"/>
            <a:ext cx="3914775" cy="1322933"/>
          </a:xfrm>
          <a:prstGeom prst="rect">
            <a:avLst/>
          </a:prstGeom>
          <a:solidFill>
            <a:srgbClr val="F8F9FA"/>
          </a:solidFill>
          <a:ln/>
        </p:spPr>
      </p:sp>
      <p:sp>
        <p:nvSpPr>
          <p:cNvPr id="17" name="Shape 13"/>
          <p:cNvSpPr/>
          <p:nvPr/>
        </p:nvSpPr>
        <p:spPr>
          <a:xfrm>
            <a:off x="4657725" y="3313137"/>
            <a:ext cx="42863" cy="1322933"/>
          </a:xfrm>
          <a:prstGeom prst="rect">
            <a:avLst/>
          </a:prstGeom>
          <a:solidFill>
            <a:srgbClr val="4A7C9C"/>
          </a:solidFill>
          <a:ln/>
        </p:spPr>
      </p:sp>
      <p:sp>
        <p:nvSpPr>
          <p:cNvPr id="18" name="Text 14"/>
          <p:cNvSpPr/>
          <p:nvPr/>
        </p:nvSpPr>
        <p:spPr>
          <a:xfrm>
            <a:off x="4800600" y="3427437"/>
            <a:ext cx="3629025" cy="214313"/>
          </a:xfrm>
          <a:prstGeom prst="rect">
            <a:avLst/>
          </a:prstGeom>
          <a:noFill/>
          <a:ln/>
        </p:spPr>
        <p:txBody>
          <a:bodyPr wrap="none" lIns="0" tIns="0" rIns="0" bIns="0" rtlCol="0" anchor="t">
            <a:spAutoFit/>
          </a:bodyPr>
          <a:lstStyle/>
          <a:p>
            <a:pPr algn="l" indent="0" marL="0">
              <a:lnSpc>
                <a:spcPts val="1700"/>
              </a:lnSpc>
              <a:buNone/>
            </a:pPr>
            <a:r>
              <a:rPr lang="en-US" sz="987" b="1" dirty="0">
                <a:solidFill>
                  <a:srgbClr val="4A7C9C"/>
                </a:solidFill>
              </a:rPr>
              <a:t>Step 3: Open Terminal</a:t>
            </a:r>
            <a:endParaRPr lang="en-US" sz="987" dirty="0"/>
          </a:p>
        </p:txBody>
      </p:sp>
      <p:sp>
        <p:nvSpPr>
          <p:cNvPr id="19" name="Text 15"/>
          <p:cNvSpPr/>
          <p:nvPr/>
        </p:nvSpPr>
        <p:spPr>
          <a:xfrm>
            <a:off x="4800600" y="3698900"/>
            <a:ext cx="3629025" cy="617153"/>
          </a:xfrm>
          <a:prstGeom prst="rect">
            <a:avLst/>
          </a:prstGeom>
          <a:noFill/>
          <a:ln/>
        </p:spPr>
        <p:txBody>
          <a:bodyPr wrap="square" lIns="0" tIns="0" rIns="0" bIns="0" rtlCol="0" anchor="t">
            <a:spAutoFit/>
          </a:bodyPr>
          <a:lstStyle/>
          <a:p>
            <a:pPr algn="l" indent="0" marL="0">
              <a:lnSpc>
                <a:spcPts val="1600"/>
              </a:lnSpc>
              <a:buNone/>
            </a:pPr>
            <a:r>
              <a:rPr lang="en-US" sz="942" dirty="0">
                <a:solidFill>
                  <a:srgbClr val="2C3E50"/>
                </a:solidFill>
              </a:rPr>
              <a:t>Open Terminal (Applications → Utilities → Terminal, or press Cmd+Space and type "Terminal"). Ollama is now ready to use. You'll run all Ollama commands from Terminal.</a:t>
            </a:r>
            <a:endParaRPr lang="en-US" sz="942" dirty="0"/>
          </a:p>
        </p:txBody>
      </p:sp>
      <p:sp>
        <p:nvSpPr>
          <p:cNvPr id="20" name="Text 16"/>
          <p:cNvSpPr/>
          <p:nvPr/>
        </p:nvSpPr>
        <p:spPr>
          <a:xfrm>
            <a:off x="4657725" y="4730390"/>
            <a:ext cx="3914775" cy="461442"/>
          </a:xfrm>
          <a:prstGeom prst="rect">
            <a:avLst/>
          </a:prstGeom>
          <a:noFill/>
          <a:ln/>
        </p:spPr>
        <p:txBody>
          <a:bodyPr wrap="square" lIns="0" tIns="0" rIns="0" bIns="0" rtlCol="0" anchor="t">
            <a:spAutoFit/>
          </a:bodyPr>
          <a:lstStyle/>
          <a:p>
            <a:pPr algn="l" indent="0" marL="0">
              <a:lnSpc>
                <a:spcPts val="1800"/>
              </a:lnSpc>
              <a:buNone/>
            </a:pPr>
            <a:r>
              <a:rPr lang="en-US" sz="936" b="1" dirty="0">
                <a:solidFill>
                  <a:srgbClr val="4A7C9C"/>
                </a:solidFill>
              </a:rPr>
              <a:t>That's it! Ollama is now installed on your Mac. Next, we'll download and run your first AI model.</a:t>
            </a:r>
            <a:endParaRPr lang="en-US" sz="936"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9144000" cy="6343538"/>
          </a:xfrm>
          <a:prstGeom prst="rect">
            <a:avLst/>
          </a:prstGeom>
        </p:spPr>
      </p:pic>
      <p:sp>
        <p:nvSpPr>
          <p:cNvPr id="3" name="Shape 0"/>
          <p:cNvSpPr/>
          <p:nvPr/>
        </p:nvSpPr>
        <p:spPr>
          <a:xfrm>
            <a:off x="571500" y="321469"/>
            <a:ext cx="8001000" cy="507206"/>
          </a:xfrm>
          <a:prstGeom prst="rect">
            <a:avLst/>
          </a:prstGeom>
          <a:solidFill>
            <a:srgbClr val="000000">
              <a:alpha val="0"/>
            </a:srgbClr>
          </a:solidFill>
          <a:ln/>
        </p:spPr>
      </p:sp>
      <p:sp>
        <p:nvSpPr>
          <p:cNvPr id="4" name="Shape 1"/>
          <p:cNvSpPr/>
          <p:nvPr/>
        </p:nvSpPr>
        <p:spPr>
          <a:xfrm>
            <a:off x="571500" y="807244"/>
            <a:ext cx="8001000" cy="21431"/>
          </a:xfrm>
          <a:prstGeom prst="rect">
            <a:avLst/>
          </a:prstGeom>
          <a:solidFill>
            <a:srgbClr val="1A4D2E"/>
          </a:solidFill>
          <a:ln/>
        </p:spPr>
      </p:sp>
      <p:sp>
        <p:nvSpPr>
          <p:cNvPr id="5" name="Text 2"/>
          <p:cNvSpPr/>
          <p:nvPr/>
        </p:nvSpPr>
        <p:spPr>
          <a:xfrm>
            <a:off x="571500" y="321469"/>
            <a:ext cx="8001000" cy="507206"/>
          </a:xfrm>
          <a:prstGeom prst="rect">
            <a:avLst/>
          </a:prstGeom>
          <a:noFill/>
          <a:ln/>
        </p:spPr>
        <p:txBody>
          <a:bodyPr wrap="none" lIns="0" tIns="0" rIns="0" bIns="119126" rtlCol="0" anchor="t">
            <a:spAutoFit/>
          </a:bodyPr>
          <a:lstStyle/>
          <a:p>
            <a:pPr algn="l" indent="0" marL="0">
              <a:lnSpc>
                <a:spcPts val="3000"/>
              </a:lnSpc>
              <a:buNone/>
            </a:pPr>
            <a:r>
              <a:rPr lang="en-US" sz="1808" b="1" dirty="0">
                <a:solidFill>
                  <a:srgbClr val="1A4D2E"/>
                </a:solidFill>
              </a:rPr>
              <a:t>Step-by-Step Setup—Windows Installation</a:t>
            </a:r>
            <a:endParaRPr lang="en-US" sz="1808" dirty="0"/>
          </a:p>
        </p:txBody>
      </p:sp>
      <p:pic>
        <p:nvPicPr>
          <p:cNvPr id="6" name="Image 1" descr="preencoded.png">    </p:cNvPr>
          <p:cNvPicPr>
            <a:picLocks noChangeAspect="1"/>
          </p:cNvPicPr>
          <p:nvPr/>
        </p:nvPicPr>
        <p:blipFill>
          <a:blip r:embed="rId2"/>
          <a:stretch>
            <a:fillRect/>
          </a:stretch>
        </p:blipFill>
        <p:spPr>
          <a:xfrm>
            <a:off x="3306077" y="978694"/>
            <a:ext cx="2531845" cy="1428722"/>
          </a:xfrm>
          <a:prstGeom prst="rect">
            <a:avLst/>
          </a:prstGeom>
        </p:spPr>
      </p:pic>
      <p:sp>
        <p:nvSpPr>
          <p:cNvPr id="7" name="Shape 3"/>
          <p:cNvSpPr/>
          <p:nvPr/>
        </p:nvSpPr>
        <p:spPr>
          <a:xfrm>
            <a:off x="571500" y="2578866"/>
            <a:ext cx="2552691" cy="2788853"/>
          </a:xfrm>
          <a:prstGeom prst="rect">
            <a:avLst/>
          </a:prstGeom>
          <a:solidFill>
            <a:srgbClr val="F8F9FA"/>
          </a:solidFill>
          <a:ln/>
        </p:spPr>
      </p:sp>
      <p:sp>
        <p:nvSpPr>
          <p:cNvPr id="8" name="Text 4"/>
          <p:cNvSpPr/>
          <p:nvPr/>
        </p:nvSpPr>
        <p:spPr>
          <a:xfrm>
            <a:off x="742950" y="2750316"/>
            <a:ext cx="2209791" cy="514350"/>
          </a:xfrm>
          <a:prstGeom prst="rect">
            <a:avLst/>
          </a:prstGeom>
          <a:noFill/>
          <a:ln/>
        </p:spPr>
        <p:txBody>
          <a:bodyPr wrap="none" lIns="0" tIns="0" rIns="0" bIns="0" rtlCol="0" anchor="t">
            <a:spAutoFit/>
          </a:bodyPr>
          <a:lstStyle/>
          <a:p>
            <a:pPr algn="l" indent="0" marL="0">
              <a:lnSpc>
                <a:spcPts val="4100"/>
              </a:lnSpc>
              <a:buNone/>
            </a:pPr>
            <a:r>
              <a:rPr lang="en-US" sz="2436" b="1" dirty="0">
                <a:solidFill>
                  <a:srgbClr val="4A7C9C"/>
                </a:solidFill>
              </a:rPr>
              <a:t>1</a:t>
            </a:r>
            <a:endParaRPr lang="en-US" sz="2436" dirty="0"/>
          </a:p>
        </p:txBody>
      </p:sp>
      <p:sp>
        <p:nvSpPr>
          <p:cNvPr id="9" name="Text 5"/>
          <p:cNvSpPr/>
          <p:nvPr/>
        </p:nvSpPr>
        <p:spPr>
          <a:xfrm>
            <a:off x="742950" y="3350391"/>
            <a:ext cx="2209791" cy="235744"/>
          </a:xfrm>
          <a:prstGeom prst="rect">
            <a:avLst/>
          </a:prstGeom>
          <a:noFill/>
          <a:ln/>
        </p:spPr>
        <p:txBody>
          <a:bodyPr wrap="none" lIns="0" tIns="0" rIns="0" bIns="0" rtlCol="0" anchor="t">
            <a:spAutoFit/>
          </a:bodyPr>
          <a:lstStyle/>
          <a:p>
            <a:pPr algn="l" indent="0" marL="0">
              <a:lnSpc>
                <a:spcPts val="1900"/>
              </a:lnSpc>
              <a:buNone/>
            </a:pPr>
            <a:r>
              <a:rPr lang="en-US" sz="1090" b="1" dirty="0">
                <a:solidFill>
                  <a:srgbClr val="1A4D2E"/>
                </a:solidFill>
              </a:rPr>
              <a:t>Download the Installer</a:t>
            </a:r>
            <a:endParaRPr lang="en-US" sz="1090" dirty="0"/>
          </a:p>
        </p:txBody>
      </p:sp>
      <p:sp>
        <p:nvSpPr>
          <p:cNvPr id="10" name="Text 6"/>
          <p:cNvSpPr/>
          <p:nvPr/>
        </p:nvSpPr>
        <p:spPr>
          <a:xfrm>
            <a:off x="742950" y="3700435"/>
            <a:ext cx="2209791" cy="206443"/>
          </a:xfrm>
          <a:prstGeom prst="rect">
            <a:avLst/>
          </a:prstGeom>
          <a:noFill/>
          <a:ln/>
        </p:spPr>
        <p:txBody>
          <a:bodyPr wrap="none" lIns="0" tIns="0" rIns="0" bIns="0" rtlCol="0" anchor="t">
            <a:spAutoFit/>
          </a:bodyPr>
          <a:lstStyle/>
          <a:p>
            <a:pPr algn="l" indent="0" marL="0">
              <a:lnSpc>
                <a:spcPts val="1600"/>
              </a:lnSpc>
              <a:buNone/>
            </a:pPr>
            <a:r>
              <a:rPr lang="en-US" sz="888" dirty="0">
                <a:solidFill>
                  <a:srgbClr val="2C3E50"/>
                </a:solidFill>
              </a:rPr>
              <a:t>Visit </a:t>
            </a:r>
            <a:pPr algn="l" indent="0" marL="0">
              <a:lnSpc>
                <a:spcPts val="1600"/>
              </a:lnSpc>
              <a:buNone/>
            </a:pPr>
            <a:r>
              <a:rPr lang="en-US" sz="834" b="1" dirty="0">
                <a:solidFill>
                  <a:srgbClr val="2C3E50"/>
                </a:solidFill>
              </a:rPr>
              <a:t>ollama.ai</a:t>
            </a:r>
            <a:pPr algn="l" indent="0" marL="0">
              <a:lnSpc>
                <a:spcPts val="1600"/>
              </a:lnSpc>
              <a:buNone/>
            </a:pPr>
            <a:r>
              <a:rPr lang="en-US" sz="888" dirty="0">
                <a:solidFill>
                  <a:srgbClr val="2C3E50"/>
                </a:solidFill>
              </a:rPr>
              <a:t> in your web browser</a:t>
            </a:r>
            <a:endParaRPr lang="en-US" sz="888" dirty="0"/>
          </a:p>
        </p:txBody>
      </p:sp>
      <p:sp>
        <p:nvSpPr>
          <p:cNvPr id="11" name="Text 7"/>
          <p:cNvSpPr/>
          <p:nvPr/>
        </p:nvSpPr>
        <p:spPr>
          <a:xfrm>
            <a:off x="742950" y="3992603"/>
            <a:ext cx="2209791" cy="412886"/>
          </a:xfrm>
          <a:prstGeom prst="rect">
            <a:avLst/>
          </a:prstGeom>
          <a:noFill/>
          <a:ln/>
        </p:spPr>
        <p:txBody>
          <a:bodyPr wrap="square" lIns="0" tIns="0" rIns="0" bIns="0" rtlCol="0" anchor="t">
            <a:spAutoFit/>
          </a:bodyPr>
          <a:lstStyle/>
          <a:p>
            <a:pPr algn="l" indent="0" marL="0">
              <a:lnSpc>
                <a:spcPts val="1600"/>
              </a:lnSpc>
              <a:buNone/>
            </a:pPr>
            <a:r>
              <a:rPr lang="en-US" sz="888" dirty="0">
                <a:solidFill>
                  <a:srgbClr val="2C3E50"/>
                </a:solidFill>
              </a:rPr>
              <a:t>Click the </a:t>
            </a:r>
            <a:pPr algn="l" indent="0" marL="0">
              <a:lnSpc>
                <a:spcPts val="1600"/>
              </a:lnSpc>
              <a:buNone/>
            </a:pPr>
            <a:r>
              <a:rPr lang="en-US" sz="834" b="1" dirty="0">
                <a:solidFill>
                  <a:srgbClr val="2C3E50"/>
                </a:solidFill>
              </a:rPr>
              <a:t>"Download for Windows"</a:t>
            </a:r>
            <a:pPr algn="l" indent="0" marL="0">
              <a:lnSpc>
                <a:spcPts val="1600"/>
              </a:lnSpc>
              <a:buNone/>
            </a:pPr>
            <a:r>
              <a:rPr lang="en-US" sz="888" dirty="0">
                <a:solidFill>
                  <a:srgbClr val="2C3E50"/>
                </a:solidFill>
              </a:rPr>
              <a:t> button</a:t>
            </a:r>
            <a:endParaRPr lang="en-US" sz="888" dirty="0"/>
          </a:p>
        </p:txBody>
      </p:sp>
      <p:sp>
        <p:nvSpPr>
          <p:cNvPr id="12" name="Text 8"/>
          <p:cNvSpPr/>
          <p:nvPr/>
        </p:nvSpPr>
        <p:spPr>
          <a:xfrm>
            <a:off x="742950" y="4491214"/>
            <a:ext cx="2209791" cy="412886"/>
          </a:xfrm>
          <a:prstGeom prst="rect">
            <a:avLst/>
          </a:prstGeom>
          <a:noFill/>
          <a:ln/>
        </p:spPr>
        <p:txBody>
          <a:bodyPr wrap="square" lIns="0" tIns="0" rIns="0" bIns="0" rtlCol="0" anchor="t">
            <a:spAutoFit/>
          </a:bodyPr>
          <a:lstStyle/>
          <a:p>
            <a:pPr algn="l" indent="0" marL="0">
              <a:lnSpc>
                <a:spcPts val="1600"/>
              </a:lnSpc>
              <a:buNone/>
            </a:pPr>
            <a:r>
              <a:rPr lang="en-US" sz="888" dirty="0">
                <a:solidFill>
                  <a:srgbClr val="2C3E50"/>
                </a:solidFill>
              </a:rPr>
              <a:t>Save the </a:t>
            </a:r>
            <a:pPr algn="l" indent="0" marL="0">
              <a:lnSpc>
                <a:spcPts val="1600"/>
              </a:lnSpc>
              <a:buNone/>
            </a:pPr>
            <a:r>
              <a:rPr lang="en-US" sz="834" b="1" dirty="0">
                <a:solidFill>
                  <a:srgbClr val="2C3E50"/>
                </a:solidFill>
              </a:rPr>
              <a:t>OllamaSetup.exe</a:t>
            </a:r>
            <a:pPr algn="l" indent="0" marL="0">
              <a:lnSpc>
                <a:spcPts val="1600"/>
              </a:lnSpc>
              <a:buNone/>
            </a:pPr>
            <a:r>
              <a:rPr lang="en-US" sz="888" dirty="0">
                <a:solidFill>
                  <a:srgbClr val="2C3E50"/>
                </a:solidFill>
              </a:rPr>
              <a:t> file to your </a:t>
            </a:r>
            <a:pPr algn="l" indent="0" marL="0">
              <a:lnSpc>
                <a:spcPts val="1600"/>
              </a:lnSpc>
              <a:buNone/>
            </a:pPr>
            <a:r>
              <a:rPr lang="en-US" sz="888" dirty="0">
                <a:solidFill>
                  <a:srgbClr val="2C3E50"/>
                </a:solidFill>
              </a:rPr>
              <a:t>Downloads folder</a:t>
            </a:r>
            <a:endParaRPr lang="en-US" sz="888" dirty="0"/>
          </a:p>
        </p:txBody>
      </p:sp>
      <p:sp>
        <p:nvSpPr>
          <p:cNvPr id="13" name="Shape 9"/>
          <p:cNvSpPr/>
          <p:nvPr/>
        </p:nvSpPr>
        <p:spPr>
          <a:xfrm>
            <a:off x="3295641" y="2578866"/>
            <a:ext cx="2552691" cy="2788853"/>
          </a:xfrm>
          <a:prstGeom prst="rect">
            <a:avLst/>
          </a:prstGeom>
          <a:solidFill>
            <a:srgbClr val="F8F9FA"/>
          </a:solidFill>
          <a:ln/>
        </p:spPr>
      </p:sp>
      <p:sp>
        <p:nvSpPr>
          <p:cNvPr id="14" name="Text 10"/>
          <p:cNvSpPr/>
          <p:nvPr/>
        </p:nvSpPr>
        <p:spPr>
          <a:xfrm>
            <a:off x="3467091" y="2750316"/>
            <a:ext cx="2209791" cy="514350"/>
          </a:xfrm>
          <a:prstGeom prst="rect">
            <a:avLst/>
          </a:prstGeom>
          <a:noFill/>
          <a:ln/>
        </p:spPr>
        <p:txBody>
          <a:bodyPr wrap="none" lIns="0" tIns="0" rIns="0" bIns="0" rtlCol="0" anchor="t">
            <a:spAutoFit/>
          </a:bodyPr>
          <a:lstStyle/>
          <a:p>
            <a:pPr algn="l" indent="0" marL="0">
              <a:lnSpc>
                <a:spcPts val="4100"/>
              </a:lnSpc>
              <a:buNone/>
            </a:pPr>
            <a:r>
              <a:rPr lang="en-US" sz="2436" b="1" dirty="0">
                <a:solidFill>
                  <a:srgbClr val="4A7C9C"/>
                </a:solidFill>
              </a:rPr>
              <a:t>2</a:t>
            </a:r>
            <a:endParaRPr lang="en-US" sz="2436" dirty="0"/>
          </a:p>
        </p:txBody>
      </p:sp>
      <p:sp>
        <p:nvSpPr>
          <p:cNvPr id="15" name="Text 11"/>
          <p:cNvSpPr/>
          <p:nvPr/>
        </p:nvSpPr>
        <p:spPr>
          <a:xfrm>
            <a:off x="3467091" y="3350391"/>
            <a:ext cx="2209791" cy="235744"/>
          </a:xfrm>
          <a:prstGeom prst="rect">
            <a:avLst/>
          </a:prstGeom>
          <a:noFill/>
          <a:ln/>
        </p:spPr>
        <p:txBody>
          <a:bodyPr wrap="none" lIns="0" tIns="0" rIns="0" bIns="0" rtlCol="0" anchor="t">
            <a:spAutoFit/>
          </a:bodyPr>
          <a:lstStyle/>
          <a:p>
            <a:pPr algn="l" indent="0" marL="0">
              <a:lnSpc>
                <a:spcPts val="1900"/>
              </a:lnSpc>
              <a:buNone/>
            </a:pPr>
            <a:r>
              <a:rPr lang="en-US" sz="1090" b="1" dirty="0">
                <a:solidFill>
                  <a:srgbClr val="1A4D2E"/>
                </a:solidFill>
              </a:rPr>
              <a:t>Run the Setup Wizard</a:t>
            </a:r>
            <a:endParaRPr lang="en-US" sz="1090" dirty="0"/>
          </a:p>
        </p:txBody>
      </p:sp>
      <p:sp>
        <p:nvSpPr>
          <p:cNvPr id="16" name="Text 12"/>
          <p:cNvSpPr/>
          <p:nvPr/>
        </p:nvSpPr>
        <p:spPr>
          <a:xfrm>
            <a:off x="3467091" y="3700435"/>
            <a:ext cx="2209791" cy="412886"/>
          </a:xfrm>
          <a:prstGeom prst="rect">
            <a:avLst/>
          </a:prstGeom>
          <a:noFill/>
          <a:ln/>
        </p:spPr>
        <p:txBody>
          <a:bodyPr wrap="square" lIns="0" tIns="0" rIns="0" bIns="0" rtlCol="0" anchor="t">
            <a:spAutoFit/>
          </a:bodyPr>
          <a:lstStyle/>
          <a:p>
            <a:pPr algn="l" indent="0" marL="0">
              <a:lnSpc>
                <a:spcPts val="1600"/>
              </a:lnSpc>
              <a:buNone/>
            </a:pPr>
            <a:r>
              <a:rPr lang="en-US" sz="888" dirty="0">
                <a:solidFill>
                  <a:srgbClr val="2C3E50"/>
                </a:solidFill>
              </a:rPr>
              <a:t>Double-click the </a:t>
            </a:r>
            <a:pPr algn="l" indent="0" marL="0">
              <a:lnSpc>
                <a:spcPts val="1600"/>
              </a:lnSpc>
              <a:buNone/>
            </a:pPr>
            <a:r>
              <a:rPr lang="en-US" sz="834" b="1" dirty="0">
                <a:solidFill>
                  <a:srgbClr val="2C3E50"/>
                </a:solidFill>
              </a:rPr>
              <a:t>OllamaSetup.exe</a:t>
            </a:r>
            <a:pPr algn="l" indent="0" marL="0">
              <a:lnSpc>
                <a:spcPts val="1600"/>
              </a:lnSpc>
              <a:buNone/>
            </a:pPr>
            <a:r>
              <a:rPr lang="en-US" sz="888" dirty="0">
                <a:solidFill>
                  <a:srgbClr val="2C3E50"/>
                </a:solidFill>
              </a:rPr>
              <a:t> file </a:t>
            </a:r>
            <a:pPr algn="l" indent="0" marL="0">
              <a:lnSpc>
                <a:spcPts val="1600"/>
              </a:lnSpc>
              <a:buNone/>
            </a:pPr>
            <a:r>
              <a:rPr lang="en-US" sz="888" dirty="0">
                <a:solidFill>
                  <a:srgbClr val="2C3E50"/>
                </a:solidFill>
              </a:rPr>
              <a:t>you downloaded</a:t>
            </a:r>
            <a:endParaRPr lang="en-US" sz="888" dirty="0"/>
          </a:p>
        </p:txBody>
      </p:sp>
      <p:sp>
        <p:nvSpPr>
          <p:cNvPr id="17" name="Text 13"/>
          <p:cNvSpPr/>
          <p:nvPr/>
        </p:nvSpPr>
        <p:spPr>
          <a:xfrm>
            <a:off x="3467091" y="4199046"/>
            <a:ext cx="2209791" cy="412886"/>
          </a:xfrm>
          <a:prstGeom prst="rect">
            <a:avLst/>
          </a:prstGeom>
          <a:noFill/>
          <a:ln/>
        </p:spPr>
        <p:txBody>
          <a:bodyPr wrap="square" lIns="0" tIns="0" rIns="0" bIns="0" rtlCol="0" anchor="t">
            <a:spAutoFit/>
          </a:bodyPr>
          <a:lstStyle/>
          <a:p>
            <a:pPr algn="l" indent="0" marL="0">
              <a:lnSpc>
                <a:spcPts val="1600"/>
              </a:lnSpc>
              <a:buNone/>
            </a:pPr>
            <a:r>
              <a:rPr lang="en-US" sz="888" dirty="0">
                <a:solidFill>
                  <a:srgbClr val="2C3E50"/>
                </a:solidFill>
              </a:rPr>
              <a:t>Follow the installation wizard prompts </a:t>
            </a:r>
            <a:pPr algn="l" indent="0" marL="0">
              <a:lnSpc>
                <a:spcPts val="1600"/>
              </a:lnSpc>
              <a:buNone/>
            </a:pPr>
            <a:r>
              <a:rPr lang="en-US" sz="888" dirty="0">
                <a:solidFill>
                  <a:srgbClr val="2C3E50"/>
                </a:solidFill>
              </a:rPr>
              <a:t>(click </a:t>
            </a:r>
            <a:pPr algn="l" indent="0" marL="0">
              <a:lnSpc>
                <a:spcPts val="1600"/>
              </a:lnSpc>
              <a:buNone/>
            </a:pPr>
            <a:r>
              <a:rPr lang="en-US" sz="834" b="1" dirty="0">
                <a:solidFill>
                  <a:srgbClr val="2C3E50"/>
                </a:solidFill>
              </a:rPr>
              <a:t>"Next"</a:t>
            </a:r>
            <a:pPr algn="l" indent="0" marL="0">
              <a:lnSpc>
                <a:spcPts val="1600"/>
              </a:lnSpc>
              <a:buNone/>
            </a:pPr>
            <a:r>
              <a:rPr lang="en-US" sz="888" dirty="0">
                <a:solidFill>
                  <a:srgbClr val="2C3E50"/>
                </a:solidFill>
              </a:rPr>
              <a:t> through the steps)</a:t>
            </a:r>
            <a:endParaRPr lang="en-US" sz="888" dirty="0"/>
          </a:p>
        </p:txBody>
      </p:sp>
      <p:sp>
        <p:nvSpPr>
          <p:cNvPr id="18" name="Text 14"/>
          <p:cNvSpPr/>
          <p:nvPr/>
        </p:nvSpPr>
        <p:spPr>
          <a:xfrm>
            <a:off x="3467091" y="4697657"/>
            <a:ext cx="2209791" cy="412886"/>
          </a:xfrm>
          <a:prstGeom prst="rect">
            <a:avLst/>
          </a:prstGeom>
          <a:noFill/>
          <a:ln/>
        </p:spPr>
        <p:txBody>
          <a:bodyPr wrap="square" lIns="0" tIns="0" rIns="0" bIns="0" rtlCol="0" anchor="t">
            <a:spAutoFit/>
          </a:bodyPr>
          <a:lstStyle/>
          <a:p>
            <a:pPr algn="l" indent="0" marL="0">
              <a:lnSpc>
                <a:spcPts val="1600"/>
              </a:lnSpc>
              <a:buNone/>
            </a:pPr>
            <a:r>
              <a:rPr lang="en-US" sz="888" dirty="0">
                <a:solidFill>
                  <a:srgbClr val="2C3E50"/>
                </a:solidFill>
              </a:rPr>
              <a:t>The installer will automatically add Ollama to your system PATH</a:t>
            </a:r>
            <a:endParaRPr lang="en-US" sz="888" dirty="0"/>
          </a:p>
        </p:txBody>
      </p:sp>
      <p:sp>
        <p:nvSpPr>
          <p:cNvPr id="19" name="Shape 15"/>
          <p:cNvSpPr/>
          <p:nvPr/>
        </p:nvSpPr>
        <p:spPr>
          <a:xfrm>
            <a:off x="6019781" y="2578866"/>
            <a:ext cx="2552719" cy="2788853"/>
          </a:xfrm>
          <a:prstGeom prst="rect">
            <a:avLst/>
          </a:prstGeom>
          <a:solidFill>
            <a:srgbClr val="F8F9FA"/>
          </a:solidFill>
          <a:ln/>
        </p:spPr>
      </p:sp>
      <p:sp>
        <p:nvSpPr>
          <p:cNvPr id="20" name="Text 16"/>
          <p:cNvSpPr/>
          <p:nvPr/>
        </p:nvSpPr>
        <p:spPr>
          <a:xfrm>
            <a:off x="6191231" y="2750316"/>
            <a:ext cx="2209819" cy="514350"/>
          </a:xfrm>
          <a:prstGeom prst="rect">
            <a:avLst/>
          </a:prstGeom>
          <a:noFill/>
          <a:ln/>
        </p:spPr>
        <p:txBody>
          <a:bodyPr wrap="none" lIns="0" tIns="0" rIns="0" bIns="0" rtlCol="0" anchor="t">
            <a:spAutoFit/>
          </a:bodyPr>
          <a:lstStyle/>
          <a:p>
            <a:pPr algn="l" indent="0" marL="0">
              <a:lnSpc>
                <a:spcPts val="4100"/>
              </a:lnSpc>
              <a:buNone/>
            </a:pPr>
            <a:r>
              <a:rPr lang="en-US" sz="2436" b="1" dirty="0">
                <a:solidFill>
                  <a:srgbClr val="4A7C9C"/>
                </a:solidFill>
              </a:rPr>
              <a:t>3</a:t>
            </a:r>
            <a:endParaRPr lang="en-US" sz="2436" dirty="0"/>
          </a:p>
        </p:txBody>
      </p:sp>
      <p:sp>
        <p:nvSpPr>
          <p:cNvPr id="21" name="Text 17"/>
          <p:cNvSpPr/>
          <p:nvPr/>
        </p:nvSpPr>
        <p:spPr>
          <a:xfrm>
            <a:off x="6191231" y="3350391"/>
            <a:ext cx="2209819" cy="235744"/>
          </a:xfrm>
          <a:prstGeom prst="rect">
            <a:avLst/>
          </a:prstGeom>
          <a:noFill/>
          <a:ln/>
        </p:spPr>
        <p:txBody>
          <a:bodyPr wrap="none" lIns="0" tIns="0" rIns="0" bIns="0" rtlCol="0" anchor="t">
            <a:spAutoFit/>
          </a:bodyPr>
          <a:lstStyle/>
          <a:p>
            <a:pPr algn="l" indent="0" marL="0">
              <a:lnSpc>
                <a:spcPts val="1900"/>
              </a:lnSpc>
              <a:buNone/>
            </a:pPr>
            <a:r>
              <a:rPr lang="en-US" sz="1090" b="1" dirty="0">
                <a:solidFill>
                  <a:srgbClr val="1A4D2E"/>
                </a:solidFill>
              </a:rPr>
              <a:t>Open Command Prompt</a:t>
            </a:r>
            <a:endParaRPr lang="en-US" sz="1090" dirty="0"/>
          </a:p>
        </p:txBody>
      </p:sp>
      <p:sp>
        <p:nvSpPr>
          <p:cNvPr id="22" name="Text 18"/>
          <p:cNvSpPr/>
          <p:nvPr/>
        </p:nvSpPr>
        <p:spPr>
          <a:xfrm>
            <a:off x="6191231" y="3700435"/>
            <a:ext cx="2209819" cy="412886"/>
          </a:xfrm>
          <a:prstGeom prst="rect">
            <a:avLst/>
          </a:prstGeom>
          <a:noFill/>
          <a:ln/>
        </p:spPr>
        <p:txBody>
          <a:bodyPr wrap="square" lIns="0" tIns="0" rIns="0" bIns="0" rtlCol="0" anchor="t">
            <a:spAutoFit/>
          </a:bodyPr>
          <a:lstStyle/>
          <a:p>
            <a:pPr algn="l" indent="0" marL="0">
              <a:lnSpc>
                <a:spcPts val="1600"/>
              </a:lnSpc>
              <a:buNone/>
            </a:pPr>
            <a:r>
              <a:rPr lang="en-US" sz="888" dirty="0">
                <a:solidFill>
                  <a:srgbClr val="2C3E50"/>
                </a:solidFill>
              </a:rPr>
              <a:t>Press </a:t>
            </a:r>
            <a:pPr algn="l" indent="0" marL="0">
              <a:lnSpc>
                <a:spcPts val="1600"/>
              </a:lnSpc>
              <a:buNone/>
            </a:pPr>
            <a:r>
              <a:rPr lang="en-US" sz="834" b="1" dirty="0">
                <a:solidFill>
                  <a:srgbClr val="2C3E50"/>
                </a:solidFill>
              </a:rPr>
              <a:t>Windows key + R</a:t>
            </a:r>
            <a:pPr algn="l" indent="0" marL="0">
              <a:lnSpc>
                <a:spcPts val="1600"/>
              </a:lnSpc>
              <a:buNone/>
            </a:pPr>
            <a:r>
              <a:rPr lang="en-US" sz="888" dirty="0">
                <a:solidFill>
                  <a:srgbClr val="2C3E50"/>
                </a:solidFill>
              </a:rPr>
              <a:t> to open the </a:t>
            </a:r>
            <a:pPr algn="l" indent="0" marL="0">
              <a:lnSpc>
                <a:spcPts val="1600"/>
              </a:lnSpc>
              <a:buNone/>
            </a:pPr>
            <a:r>
              <a:rPr lang="en-US" sz="888" dirty="0">
                <a:solidFill>
                  <a:srgbClr val="2C3E50"/>
                </a:solidFill>
              </a:rPr>
              <a:t>Run dialog</a:t>
            </a:r>
            <a:endParaRPr lang="en-US" sz="888" dirty="0"/>
          </a:p>
        </p:txBody>
      </p:sp>
      <p:sp>
        <p:nvSpPr>
          <p:cNvPr id="23" name="Text 19"/>
          <p:cNvSpPr/>
          <p:nvPr/>
        </p:nvSpPr>
        <p:spPr>
          <a:xfrm>
            <a:off x="6191231" y="4199046"/>
            <a:ext cx="2209819" cy="206443"/>
          </a:xfrm>
          <a:prstGeom prst="rect">
            <a:avLst/>
          </a:prstGeom>
          <a:noFill/>
          <a:ln/>
        </p:spPr>
        <p:txBody>
          <a:bodyPr wrap="none" lIns="0" tIns="0" rIns="0" bIns="0" rtlCol="0" anchor="t">
            <a:spAutoFit/>
          </a:bodyPr>
          <a:lstStyle/>
          <a:p>
            <a:pPr algn="l" indent="0" marL="0">
              <a:lnSpc>
                <a:spcPts val="1600"/>
              </a:lnSpc>
              <a:buNone/>
            </a:pPr>
            <a:r>
              <a:rPr lang="en-US" sz="888" dirty="0">
                <a:solidFill>
                  <a:srgbClr val="2C3E50"/>
                </a:solidFill>
              </a:rPr>
              <a:t>Type </a:t>
            </a:r>
            <a:pPr algn="l" indent="0" marL="0">
              <a:lnSpc>
                <a:spcPts val="1600"/>
              </a:lnSpc>
              <a:buNone/>
            </a:pPr>
            <a:r>
              <a:rPr lang="en-US" sz="834" b="1" dirty="0">
                <a:solidFill>
                  <a:srgbClr val="2C3E50"/>
                </a:solidFill>
              </a:rPr>
              <a:t>cmd</a:t>
            </a:r>
            <a:pPr algn="l" indent="0" marL="0">
              <a:lnSpc>
                <a:spcPts val="1600"/>
              </a:lnSpc>
              <a:buNone/>
            </a:pPr>
            <a:r>
              <a:rPr lang="en-US" sz="888" dirty="0">
                <a:solidFill>
                  <a:srgbClr val="2C3E50"/>
                </a:solidFill>
              </a:rPr>
              <a:t> and press Enter</a:t>
            </a:r>
            <a:endParaRPr lang="en-US" sz="888" dirty="0"/>
          </a:p>
        </p:txBody>
      </p:sp>
      <p:sp>
        <p:nvSpPr>
          <p:cNvPr id="24" name="Text 20"/>
          <p:cNvSpPr/>
          <p:nvPr/>
        </p:nvSpPr>
        <p:spPr>
          <a:xfrm>
            <a:off x="6191231" y="4491214"/>
            <a:ext cx="2209819" cy="412886"/>
          </a:xfrm>
          <a:prstGeom prst="rect">
            <a:avLst/>
          </a:prstGeom>
          <a:noFill/>
          <a:ln/>
        </p:spPr>
        <p:txBody>
          <a:bodyPr wrap="square" lIns="0" tIns="0" rIns="0" bIns="0" rtlCol="0" anchor="t">
            <a:spAutoFit/>
          </a:bodyPr>
          <a:lstStyle/>
          <a:p>
            <a:pPr algn="l" indent="0" marL="0">
              <a:lnSpc>
                <a:spcPts val="1600"/>
              </a:lnSpc>
              <a:buNone/>
            </a:pPr>
            <a:r>
              <a:rPr lang="en-US" sz="888" dirty="0">
                <a:solidFill>
                  <a:srgbClr val="2C3E50"/>
                </a:solidFill>
              </a:rPr>
              <a:t>You're now ready to run Ollama commands!</a:t>
            </a:r>
            <a:endParaRPr lang="en-US" sz="888" dirty="0"/>
          </a:p>
        </p:txBody>
      </p:sp>
      <p:sp>
        <p:nvSpPr>
          <p:cNvPr id="25" name="Shape 21"/>
          <p:cNvSpPr/>
          <p:nvPr/>
        </p:nvSpPr>
        <p:spPr>
          <a:xfrm>
            <a:off x="571500" y="5596319"/>
            <a:ext cx="8001000" cy="404320"/>
          </a:xfrm>
          <a:prstGeom prst="rect">
            <a:avLst/>
          </a:prstGeom>
          <a:solidFill>
            <a:srgbClr val="000000">
              <a:alpha val="0"/>
            </a:srgbClr>
          </a:solidFill>
          <a:ln/>
        </p:spPr>
      </p:sp>
      <p:sp>
        <p:nvSpPr>
          <p:cNvPr id="26" name="Shape 22"/>
          <p:cNvSpPr/>
          <p:nvPr/>
        </p:nvSpPr>
        <p:spPr>
          <a:xfrm>
            <a:off x="571500" y="5596319"/>
            <a:ext cx="8001000" cy="14288"/>
          </a:xfrm>
          <a:prstGeom prst="rect">
            <a:avLst/>
          </a:prstGeom>
          <a:solidFill>
            <a:srgbClr val="D1D5DB"/>
          </a:solidFill>
          <a:ln/>
        </p:spPr>
      </p:sp>
      <p:sp>
        <p:nvSpPr>
          <p:cNvPr id="27" name="Text 23"/>
          <p:cNvSpPr/>
          <p:nvPr/>
        </p:nvSpPr>
        <p:spPr>
          <a:xfrm>
            <a:off x="571500" y="5767769"/>
            <a:ext cx="8001000" cy="218582"/>
          </a:xfrm>
          <a:prstGeom prst="rect">
            <a:avLst/>
          </a:prstGeom>
          <a:noFill/>
          <a:ln/>
        </p:spPr>
        <p:txBody>
          <a:bodyPr wrap="none" lIns="0" tIns="0" rIns="0" bIns="0" rtlCol="0" anchor="t">
            <a:spAutoFit/>
          </a:bodyPr>
          <a:lstStyle/>
          <a:p>
            <a:pPr algn="ctr" indent="0" marL="0">
              <a:lnSpc>
                <a:spcPts val="1700"/>
              </a:lnSpc>
              <a:buNone/>
            </a:pPr>
            <a:r>
              <a:rPr lang="en-US" sz="885" b="1" dirty="0">
                <a:solidFill>
                  <a:srgbClr val="4A7C9C"/>
                </a:solidFill>
              </a:rPr>
              <a:t>Once installed, you can verify the installation by typing </a:t>
            </a:r>
            <a:pPr algn="ctr" indent="0" marL="0">
              <a:lnSpc>
                <a:spcPts val="1700"/>
              </a:lnSpc>
              <a:buNone/>
            </a:pPr>
            <a:r>
              <a:rPr lang="en-US" sz="784" b="1" dirty="0">
                <a:solidFill>
                  <a:srgbClr val="1A4D2E"/>
                </a:solidFill>
              </a:rPr>
              <a:t>ollama --version</a:t>
            </a:r>
            <a:pPr algn="ctr" indent="0" marL="0">
              <a:lnSpc>
                <a:spcPts val="1700"/>
              </a:lnSpc>
              <a:buNone/>
            </a:pPr>
            <a:r>
              <a:rPr lang="en-US" sz="885" b="1" dirty="0">
                <a:solidFill>
                  <a:srgbClr val="4A7C9C"/>
                </a:solidFill>
              </a:rPr>
              <a:t> in Command Prompt</a:t>
            </a:r>
            <a:endParaRPr lang="en-US" sz="885"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9144000" cy="5339144"/>
          </a:xfrm>
          <a:prstGeom prst="rect">
            <a:avLst/>
          </a:prstGeom>
        </p:spPr>
      </p:pic>
      <p:sp>
        <p:nvSpPr>
          <p:cNvPr id="3" name="Shape 0"/>
          <p:cNvSpPr/>
          <p:nvPr/>
        </p:nvSpPr>
        <p:spPr>
          <a:xfrm>
            <a:off x="571500" y="321469"/>
            <a:ext cx="8001000" cy="507206"/>
          </a:xfrm>
          <a:prstGeom prst="rect">
            <a:avLst/>
          </a:prstGeom>
          <a:solidFill>
            <a:srgbClr val="000000">
              <a:alpha val="0"/>
            </a:srgbClr>
          </a:solidFill>
          <a:ln/>
        </p:spPr>
      </p:sp>
      <p:sp>
        <p:nvSpPr>
          <p:cNvPr id="4" name="Shape 1"/>
          <p:cNvSpPr/>
          <p:nvPr/>
        </p:nvSpPr>
        <p:spPr>
          <a:xfrm>
            <a:off x="571500" y="807244"/>
            <a:ext cx="8001000" cy="21431"/>
          </a:xfrm>
          <a:prstGeom prst="rect">
            <a:avLst/>
          </a:prstGeom>
          <a:solidFill>
            <a:srgbClr val="1A4D2E"/>
          </a:solidFill>
          <a:ln/>
        </p:spPr>
      </p:sp>
      <p:sp>
        <p:nvSpPr>
          <p:cNvPr id="5" name="Text 2"/>
          <p:cNvSpPr/>
          <p:nvPr/>
        </p:nvSpPr>
        <p:spPr>
          <a:xfrm>
            <a:off x="571500" y="321469"/>
            <a:ext cx="8001000" cy="507206"/>
          </a:xfrm>
          <a:prstGeom prst="rect">
            <a:avLst/>
          </a:prstGeom>
          <a:noFill/>
          <a:ln/>
        </p:spPr>
        <p:txBody>
          <a:bodyPr wrap="none" lIns="0" tIns="0" rIns="0" bIns="119126" rtlCol="0" anchor="t">
            <a:spAutoFit/>
          </a:bodyPr>
          <a:lstStyle/>
          <a:p>
            <a:pPr algn="l" indent="0" marL="0">
              <a:lnSpc>
                <a:spcPts val="3000"/>
              </a:lnSpc>
              <a:buNone/>
            </a:pPr>
            <a:r>
              <a:rPr lang="en-US" sz="1808" b="1" dirty="0">
                <a:solidFill>
                  <a:srgbClr val="1A4D2E"/>
                </a:solidFill>
              </a:rPr>
              <a:t>Running Your First Local AI Model—It's Just One Command</a:t>
            </a:r>
            <a:endParaRPr lang="en-US" sz="1808" dirty="0"/>
          </a:p>
        </p:txBody>
      </p:sp>
      <p:sp>
        <p:nvSpPr>
          <p:cNvPr id="6" name="Text 3"/>
          <p:cNvSpPr/>
          <p:nvPr/>
        </p:nvSpPr>
        <p:spPr>
          <a:xfrm>
            <a:off x="571500" y="1007269"/>
            <a:ext cx="3886200" cy="235744"/>
          </a:xfrm>
          <a:prstGeom prst="rect">
            <a:avLst/>
          </a:prstGeom>
          <a:noFill/>
          <a:ln/>
        </p:spPr>
        <p:txBody>
          <a:bodyPr wrap="none" lIns="0" tIns="0" rIns="0" bIns="0" rtlCol="0" anchor="t">
            <a:spAutoFit/>
          </a:bodyPr>
          <a:lstStyle/>
          <a:p>
            <a:pPr algn="l" indent="0" marL="0">
              <a:lnSpc>
                <a:spcPts val="1900"/>
              </a:lnSpc>
              <a:buNone/>
            </a:pPr>
            <a:r>
              <a:rPr lang="en-US" sz="1090" b="1" dirty="0">
                <a:solidFill>
                  <a:srgbClr val="1A4D2E"/>
                </a:solidFill>
              </a:rPr>
              <a:t>The Command</a:t>
            </a:r>
            <a:endParaRPr lang="en-US" sz="1090" dirty="0"/>
          </a:p>
        </p:txBody>
      </p:sp>
      <p:sp>
        <p:nvSpPr>
          <p:cNvPr id="7" name="Shape 4"/>
          <p:cNvSpPr/>
          <p:nvPr/>
        </p:nvSpPr>
        <p:spPr>
          <a:xfrm>
            <a:off x="571500" y="1385888"/>
            <a:ext cx="3886200" cy="542925"/>
          </a:xfrm>
          <a:prstGeom prst="rect">
            <a:avLst/>
          </a:prstGeom>
          <a:solidFill>
            <a:srgbClr val="F8F9FA"/>
          </a:solidFill>
          <a:ln/>
        </p:spPr>
      </p:sp>
      <p:sp>
        <p:nvSpPr>
          <p:cNvPr id="8" name="Shape 5"/>
          <p:cNvSpPr/>
          <p:nvPr/>
        </p:nvSpPr>
        <p:spPr>
          <a:xfrm>
            <a:off x="571500" y="1385888"/>
            <a:ext cx="42863" cy="542925"/>
          </a:xfrm>
          <a:prstGeom prst="rect">
            <a:avLst/>
          </a:prstGeom>
          <a:solidFill>
            <a:srgbClr val="4A7C9C"/>
          </a:solidFill>
          <a:ln/>
        </p:spPr>
      </p:sp>
      <p:sp>
        <p:nvSpPr>
          <p:cNvPr id="9" name="Text 6"/>
          <p:cNvSpPr/>
          <p:nvPr/>
        </p:nvSpPr>
        <p:spPr>
          <a:xfrm>
            <a:off x="771525" y="1528763"/>
            <a:ext cx="3486150" cy="257175"/>
          </a:xfrm>
          <a:prstGeom prst="rect">
            <a:avLst/>
          </a:prstGeom>
          <a:noFill/>
          <a:ln/>
        </p:spPr>
        <p:txBody>
          <a:bodyPr wrap="none" lIns="0" tIns="0" rIns="0" bIns="0" rtlCol="0" anchor="t">
            <a:spAutoFit/>
          </a:bodyPr>
          <a:lstStyle/>
          <a:p>
            <a:pPr algn="l" indent="0" marL="0">
              <a:lnSpc>
                <a:spcPts val="2000"/>
              </a:lnSpc>
              <a:buNone/>
            </a:pPr>
            <a:r>
              <a:rPr lang="en-US" sz="1193" b="1" dirty="0">
                <a:solidFill>
                  <a:srgbClr val="4A7C9C"/>
                </a:solidFill>
              </a:rPr>
              <a:t>ollama run llama3.1:8b</a:t>
            </a:r>
            <a:endParaRPr lang="en-US" sz="1193" dirty="0"/>
          </a:p>
        </p:txBody>
      </p:sp>
      <p:sp>
        <p:nvSpPr>
          <p:cNvPr id="10" name="Text 7"/>
          <p:cNvSpPr/>
          <p:nvPr/>
        </p:nvSpPr>
        <p:spPr>
          <a:xfrm>
            <a:off x="571500" y="2100263"/>
            <a:ext cx="3886200" cy="437164"/>
          </a:xfrm>
          <a:prstGeom prst="rect">
            <a:avLst/>
          </a:prstGeom>
          <a:noFill/>
          <a:ln/>
        </p:spPr>
        <p:txBody>
          <a:bodyPr wrap="square" lIns="0" tIns="0" rIns="0" bIns="0" rtlCol="0" anchor="t">
            <a:spAutoFit/>
          </a:bodyPr>
          <a:lstStyle/>
          <a:p>
            <a:pPr algn="l" indent="0" marL="0">
              <a:lnSpc>
                <a:spcPts val="1700"/>
              </a:lnSpc>
              <a:buNone/>
            </a:pPr>
            <a:r>
              <a:rPr lang="en-US" sz="942" dirty="0">
                <a:solidFill>
                  <a:srgbClr val="2C3E50"/>
                </a:solidFill>
              </a:rPr>
              <a:t>That's it. This single command downloads the Llama 3.1 model (8 billion parameters) and starts an interactive chat session.</a:t>
            </a:r>
            <a:endParaRPr lang="en-US" sz="942" dirty="0"/>
          </a:p>
        </p:txBody>
      </p:sp>
      <p:sp>
        <p:nvSpPr>
          <p:cNvPr id="11" name="Text 8"/>
          <p:cNvSpPr/>
          <p:nvPr/>
        </p:nvSpPr>
        <p:spPr>
          <a:xfrm>
            <a:off x="571500" y="2766027"/>
            <a:ext cx="3886200" cy="235744"/>
          </a:xfrm>
          <a:prstGeom prst="rect">
            <a:avLst/>
          </a:prstGeom>
          <a:noFill/>
          <a:ln/>
        </p:spPr>
        <p:txBody>
          <a:bodyPr wrap="none" lIns="0" tIns="0" rIns="0" bIns="0" rtlCol="0" anchor="t">
            <a:spAutoFit/>
          </a:bodyPr>
          <a:lstStyle/>
          <a:p>
            <a:pPr algn="l" indent="0" marL="0">
              <a:lnSpc>
                <a:spcPts val="1900"/>
              </a:lnSpc>
              <a:buNone/>
            </a:pPr>
            <a:r>
              <a:rPr lang="en-US" sz="1090" b="1" dirty="0">
                <a:solidFill>
                  <a:srgbClr val="1A4D2E"/>
                </a:solidFill>
              </a:rPr>
              <a:t>What Happens</a:t>
            </a:r>
            <a:endParaRPr lang="en-US" sz="1090" dirty="0"/>
          </a:p>
        </p:txBody>
      </p:sp>
      <p:sp>
        <p:nvSpPr>
          <p:cNvPr id="12" name="Text 9"/>
          <p:cNvSpPr/>
          <p:nvPr/>
        </p:nvSpPr>
        <p:spPr>
          <a:xfrm>
            <a:off x="571500" y="3116070"/>
            <a:ext cx="3886200" cy="194304"/>
          </a:xfrm>
          <a:prstGeom prst="rect">
            <a:avLst/>
          </a:prstGeom>
          <a:noFill/>
          <a:ln/>
        </p:spPr>
        <p:txBody>
          <a:bodyPr wrap="none" lIns="204089" tIns="0" rIns="0" bIns="0" rtlCol="0" anchor="t">
            <a:spAutoFit/>
          </a:bodyPr>
          <a:lstStyle/>
          <a:p>
            <a:pPr algn="l" indent="0" marL="0">
              <a:lnSpc>
                <a:spcPts val="1500"/>
              </a:lnSpc>
              <a:buNone/>
            </a:pPr>
            <a:r>
              <a:rPr lang="en-US" sz="888" dirty="0">
                <a:solidFill>
                  <a:srgbClr val="2C3E50"/>
                </a:solidFill>
              </a:rPr>
              <a:t>Ollama downloads the model (first time only, ~4.7GB)</a:t>
            </a:r>
            <a:endParaRPr lang="en-US" sz="888" dirty="0"/>
          </a:p>
        </p:txBody>
      </p:sp>
      <p:sp>
        <p:nvSpPr>
          <p:cNvPr id="13" name="Text 10"/>
          <p:cNvSpPr/>
          <p:nvPr/>
        </p:nvSpPr>
        <p:spPr>
          <a:xfrm>
            <a:off x="571500" y="3381812"/>
            <a:ext cx="3886200" cy="194304"/>
          </a:xfrm>
          <a:prstGeom prst="rect">
            <a:avLst/>
          </a:prstGeom>
          <a:noFill/>
          <a:ln/>
        </p:spPr>
        <p:txBody>
          <a:bodyPr wrap="none" lIns="204089" tIns="0" rIns="0" bIns="0" rtlCol="0" anchor="t">
            <a:spAutoFit/>
          </a:bodyPr>
          <a:lstStyle/>
          <a:p>
            <a:pPr algn="l" indent="0" marL="0">
              <a:lnSpc>
                <a:spcPts val="1500"/>
              </a:lnSpc>
              <a:buNone/>
            </a:pPr>
            <a:r>
              <a:rPr lang="en-US" sz="888" dirty="0">
                <a:solidFill>
                  <a:srgbClr val="2C3E50"/>
                </a:solidFill>
              </a:rPr>
              <a:t>The model loads into memory</a:t>
            </a:r>
            <a:endParaRPr lang="en-US" sz="888" dirty="0"/>
          </a:p>
        </p:txBody>
      </p:sp>
      <p:sp>
        <p:nvSpPr>
          <p:cNvPr id="14" name="Text 11"/>
          <p:cNvSpPr/>
          <p:nvPr/>
        </p:nvSpPr>
        <p:spPr>
          <a:xfrm>
            <a:off x="571500" y="3633267"/>
            <a:ext cx="3886200" cy="194304"/>
          </a:xfrm>
          <a:prstGeom prst="rect">
            <a:avLst/>
          </a:prstGeom>
          <a:noFill/>
          <a:ln/>
        </p:spPr>
        <p:txBody>
          <a:bodyPr wrap="none" lIns="204089" tIns="0" rIns="0" bIns="0" rtlCol="0" anchor="t">
            <a:spAutoFit/>
          </a:bodyPr>
          <a:lstStyle/>
          <a:p>
            <a:pPr algn="l" indent="0" marL="0">
              <a:lnSpc>
                <a:spcPts val="1500"/>
              </a:lnSpc>
              <a:buNone/>
            </a:pPr>
            <a:r>
              <a:rPr lang="en-US" sz="888" dirty="0">
                <a:solidFill>
                  <a:srgbClr val="2C3E50"/>
                </a:solidFill>
              </a:rPr>
              <a:t>You get a prompt where you can type questions</a:t>
            </a:r>
            <a:endParaRPr lang="en-US" sz="888" dirty="0"/>
          </a:p>
        </p:txBody>
      </p:sp>
      <p:sp>
        <p:nvSpPr>
          <p:cNvPr id="15" name="Text 12"/>
          <p:cNvSpPr/>
          <p:nvPr/>
        </p:nvSpPr>
        <p:spPr>
          <a:xfrm>
            <a:off x="571500" y="3884721"/>
            <a:ext cx="3886200" cy="194304"/>
          </a:xfrm>
          <a:prstGeom prst="rect">
            <a:avLst/>
          </a:prstGeom>
          <a:noFill/>
          <a:ln/>
        </p:spPr>
        <p:txBody>
          <a:bodyPr wrap="none" lIns="204089" tIns="0" rIns="0" bIns="0" rtlCol="0" anchor="t">
            <a:spAutoFit/>
          </a:bodyPr>
          <a:lstStyle/>
          <a:p>
            <a:pPr algn="l" indent="0" marL="0">
              <a:lnSpc>
                <a:spcPts val="1500"/>
              </a:lnSpc>
              <a:buNone/>
            </a:pPr>
            <a:r>
              <a:rPr lang="en-US" sz="888" dirty="0">
                <a:solidFill>
                  <a:srgbClr val="2C3E50"/>
                </a:solidFill>
              </a:rPr>
              <a:t>The AI responds instantly—completely offline</a:t>
            </a:r>
            <a:endParaRPr lang="en-US" sz="888" dirty="0"/>
          </a:p>
        </p:txBody>
      </p:sp>
      <p:sp>
        <p:nvSpPr>
          <p:cNvPr id="16" name="Text 13"/>
          <p:cNvSpPr/>
          <p:nvPr/>
        </p:nvSpPr>
        <p:spPr>
          <a:xfrm>
            <a:off x="571500" y="4136175"/>
            <a:ext cx="3886200" cy="194304"/>
          </a:xfrm>
          <a:prstGeom prst="rect">
            <a:avLst/>
          </a:prstGeom>
          <a:noFill/>
          <a:ln/>
        </p:spPr>
        <p:txBody>
          <a:bodyPr wrap="none" lIns="204089" tIns="0" rIns="0" bIns="0" rtlCol="0" anchor="t">
            <a:spAutoFit/>
          </a:bodyPr>
          <a:lstStyle/>
          <a:p>
            <a:pPr algn="l" indent="0" marL="0">
              <a:lnSpc>
                <a:spcPts val="1500"/>
              </a:lnSpc>
              <a:buNone/>
            </a:pPr>
            <a:r>
              <a:rPr lang="en-US" sz="888" dirty="0">
                <a:solidFill>
                  <a:srgbClr val="2C3E50"/>
                </a:solidFill>
              </a:rPr>
              <a:t>Type /bye to exit when finished</a:t>
            </a:r>
            <a:endParaRPr lang="en-US" sz="888" dirty="0"/>
          </a:p>
        </p:txBody>
      </p:sp>
      <p:sp>
        <p:nvSpPr>
          <p:cNvPr id="17" name="Text 14"/>
          <p:cNvSpPr/>
          <p:nvPr/>
        </p:nvSpPr>
        <p:spPr>
          <a:xfrm>
            <a:off x="571500" y="4559080"/>
            <a:ext cx="3886200" cy="437164"/>
          </a:xfrm>
          <a:prstGeom prst="rect">
            <a:avLst/>
          </a:prstGeom>
          <a:noFill/>
          <a:ln/>
        </p:spPr>
        <p:txBody>
          <a:bodyPr wrap="square" lIns="0" tIns="0" rIns="0" bIns="0" rtlCol="0" anchor="t">
            <a:spAutoFit/>
          </a:bodyPr>
          <a:lstStyle/>
          <a:p>
            <a:pPr algn="l" indent="0" marL="0">
              <a:lnSpc>
                <a:spcPts val="1700"/>
              </a:lnSpc>
              <a:buNone/>
            </a:pPr>
            <a:r>
              <a:rPr lang="en-US" sz="885" b="1" dirty="0">
                <a:solidFill>
                  <a:srgbClr val="1A4D2E"/>
                </a:solidFill>
              </a:rPr>
              <a:t>Once downloaded, the model is yours. It runs entirely on your computer with no internet connection required.</a:t>
            </a:r>
            <a:endParaRPr lang="en-US" sz="885" dirty="0"/>
          </a:p>
        </p:txBody>
      </p:sp>
      <p:sp>
        <p:nvSpPr>
          <p:cNvPr id="18" name="Text 15"/>
          <p:cNvSpPr/>
          <p:nvPr/>
        </p:nvSpPr>
        <p:spPr>
          <a:xfrm>
            <a:off x="571500" y="3116070"/>
            <a:ext cx="142875" cy="228600"/>
          </a:xfrm>
          <a:prstGeom prst="rect">
            <a:avLst/>
          </a:prstGeom>
          <a:noFill/>
          <a:ln/>
        </p:spPr>
        <p:txBody>
          <a:bodyPr wrap="none" lIns="0" tIns="0" rIns="0" bIns="0" rtlCol="0" anchor="t">
            <a:spAutoFit/>
          </a:bodyPr>
          <a:lstStyle/>
          <a:p>
            <a:pPr algn="l" indent="0" marL="0">
              <a:lnSpc>
                <a:spcPts val="1800"/>
              </a:lnSpc>
              <a:buNone/>
            </a:pPr>
            <a:r>
              <a:rPr lang="en-US" sz="987" b="1" dirty="0">
                <a:solidFill>
                  <a:srgbClr val="4A7C9C"/>
                </a:solidFill>
              </a:rPr>
              <a:t>→</a:t>
            </a:r>
            <a:endParaRPr lang="en-US" sz="987" dirty="0"/>
          </a:p>
        </p:txBody>
      </p:sp>
      <p:sp>
        <p:nvSpPr>
          <p:cNvPr id="19" name="Text 16"/>
          <p:cNvSpPr/>
          <p:nvPr/>
        </p:nvSpPr>
        <p:spPr>
          <a:xfrm>
            <a:off x="571500" y="3381812"/>
            <a:ext cx="142875" cy="228600"/>
          </a:xfrm>
          <a:prstGeom prst="rect">
            <a:avLst/>
          </a:prstGeom>
          <a:noFill/>
          <a:ln/>
        </p:spPr>
        <p:txBody>
          <a:bodyPr wrap="none" lIns="0" tIns="0" rIns="0" bIns="0" rtlCol="0" anchor="t">
            <a:spAutoFit/>
          </a:bodyPr>
          <a:lstStyle/>
          <a:p>
            <a:pPr algn="l" indent="0" marL="0">
              <a:lnSpc>
                <a:spcPts val="1800"/>
              </a:lnSpc>
              <a:buNone/>
            </a:pPr>
            <a:r>
              <a:rPr lang="en-US" sz="987" b="1" dirty="0">
                <a:solidFill>
                  <a:srgbClr val="4A7C9C"/>
                </a:solidFill>
              </a:rPr>
              <a:t>→</a:t>
            </a:r>
            <a:endParaRPr lang="en-US" sz="987" dirty="0"/>
          </a:p>
        </p:txBody>
      </p:sp>
      <p:sp>
        <p:nvSpPr>
          <p:cNvPr id="20" name="Text 17"/>
          <p:cNvSpPr/>
          <p:nvPr/>
        </p:nvSpPr>
        <p:spPr>
          <a:xfrm>
            <a:off x="571500" y="3633267"/>
            <a:ext cx="142875" cy="228600"/>
          </a:xfrm>
          <a:prstGeom prst="rect">
            <a:avLst/>
          </a:prstGeom>
          <a:noFill/>
          <a:ln/>
        </p:spPr>
        <p:txBody>
          <a:bodyPr wrap="none" lIns="0" tIns="0" rIns="0" bIns="0" rtlCol="0" anchor="t">
            <a:spAutoFit/>
          </a:bodyPr>
          <a:lstStyle/>
          <a:p>
            <a:pPr algn="l" indent="0" marL="0">
              <a:lnSpc>
                <a:spcPts val="1800"/>
              </a:lnSpc>
              <a:buNone/>
            </a:pPr>
            <a:r>
              <a:rPr lang="en-US" sz="987" b="1" dirty="0">
                <a:solidFill>
                  <a:srgbClr val="4A7C9C"/>
                </a:solidFill>
              </a:rPr>
              <a:t>→</a:t>
            </a:r>
            <a:endParaRPr lang="en-US" sz="987" dirty="0"/>
          </a:p>
        </p:txBody>
      </p:sp>
      <p:sp>
        <p:nvSpPr>
          <p:cNvPr id="21" name="Text 18"/>
          <p:cNvSpPr/>
          <p:nvPr/>
        </p:nvSpPr>
        <p:spPr>
          <a:xfrm>
            <a:off x="571500" y="3884721"/>
            <a:ext cx="142875" cy="228600"/>
          </a:xfrm>
          <a:prstGeom prst="rect">
            <a:avLst/>
          </a:prstGeom>
          <a:noFill/>
          <a:ln/>
        </p:spPr>
        <p:txBody>
          <a:bodyPr wrap="none" lIns="0" tIns="0" rIns="0" bIns="0" rtlCol="0" anchor="t">
            <a:spAutoFit/>
          </a:bodyPr>
          <a:lstStyle/>
          <a:p>
            <a:pPr algn="l" indent="0" marL="0">
              <a:lnSpc>
                <a:spcPts val="1800"/>
              </a:lnSpc>
              <a:buNone/>
            </a:pPr>
            <a:r>
              <a:rPr lang="en-US" sz="987" b="1" dirty="0">
                <a:solidFill>
                  <a:srgbClr val="4A7C9C"/>
                </a:solidFill>
              </a:rPr>
              <a:t>→</a:t>
            </a:r>
            <a:endParaRPr lang="en-US" sz="987" dirty="0"/>
          </a:p>
        </p:txBody>
      </p:sp>
      <p:sp>
        <p:nvSpPr>
          <p:cNvPr id="22" name="Text 19"/>
          <p:cNvSpPr/>
          <p:nvPr/>
        </p:nvSpPr>
        <p:spPr>
          <a:xfrm>
            <a:off x="571500" y="4136175"/>
            <a:ext cx="142875" cy="228600"/>
          </a:xfrm>
          <a:prstGeom prst="rect">
            <a:avLst/>
          </a:prstGeom>
          <a:noFill/>
          <a:ln/>
        </p:spPr>
        <p:txBody>
          <a:bodyPr wrap="none" lIns="0" tIns="0" rIns="0" bIns="0" rtlCol="0" anchor="t">
            <a:spAutoFit/>
          </a:bodyPr>
          <a:lstStyle/>
          <a:p>
            <a:pPr algn="l" indent="0" marL="0">
              <a:lnSpc>
                <a:spcPts val="1800"/>
              </a:lnSpc>
              <a:buNone/>
            </a:pPr>
            <a:r>
              <a:rPr lang="en-US" sz="987" b="1" dirty="0">
                <a:solidFill>
                  <a:srgbClr val="4A7C9C"/>
                </a:solidFill>
              </a:rPr>
              <a:t>→</a:t>
            </a:r>
            <a:endParaRPr lang="en-US" sz="987" dirty="0"/>
          </a:p>
        </p:txBody>
      </p:sp>
      <p:pic>
        <p:nvPicPr>
          <p:cNvPr id="23" name="Image 1" descr="preencoded.png">    </p:cNvPr>
          <p:cNvPicPr>
            <a:picLocks noChangeAspect="1"/>
          </p:cNvPicPr>
          <p:nvPr/>
        </p:nvPicPr>
        <p:blipFill>
          <a:blip r:embed="rId2"/>
          <a:stretch>
            <a:fillRect/>
          </a:stretch>
        </p:blipFill>
        <p:spPr>
          <a:xfrm>
            <a:off x="4686300" y="1594284"/>
            <a:ext cx="3886200" cy="2206303"/>
          </a:xfrm>
          <a:prstGeom prst="rect">
            <a:avLst/>
          </a:prstGeom>
        </p:spPr>
      </p:pic>
      <p:sp>
        <p:nvSpPr>
          <p:cNvPr id="24" name="Text 20"/>
          <p:cNvSpPr/>
          <p:nvPr/>
        </p:nvSpPr>
        <p:spPr>
          <a:xfrm>
            <a:off x="4686300" y="3972037"/>
            <a:ext cx="3886200" cy="437164"/>
          </a:xfrm>
          <a:prstGeom prst="rect">
            <a:avLst/>
          </a:prstGeom>
          <a:noFill/>
          <a:ln/>
        </p:spPr>
        <p:txBody>
          <a:bodyPr wrap="square" lIns="0" tIns="0" rIns="0" bIns="0" rtlCol="0" anchor="t">
            <a:spAutoFit/>
          </a:bodyPr>
          <a:lstStyle/>
          <a:p>
            <a:pPr algn="l" indent="0" marL="0">
              <a:lnSpc>
                <a:spcPts val="1700"/>
              </a:lnSpc>
              <a:buNone/>
            </a:pPr>
            <a:r>
              <a:rPr lang="en-US" sz="942" i="1" dirty="0">
                <a:solidFill>
                  <a:srgbClr val="4A7C9C"/>
                </a:solidFill>
              </a:rPr>
              <a:t>Example terminal session: The model responds to queries instantly and works completely offline after the initial download.</a:t>
            </a:r>
            <a:endParaRPr lang="en-US" sz="942"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9144000" cy="5951330"/>
          </a:xfrm>
          <a:prstGeom prst="rect">
            <a:avLst/>
          </a:prstGeom>
        </p:spPr>
      </p:pic>
      <p:sp>
        <p:nvSpPr>
          <p:cNvPr id="3" name="Shape 0"/>
          <p:cNvSpPr/>
          <p:nvPr/>
        </p:nvSpPr>
        <p:spPr>
          <a:xfrm>
            <a:off x="571500" y="250031"/>
            <a:ext cx="8001000" cy="892969"/>
          </a:xfrm>
          <a:prstGeom prst="rect">
            <a:avLst/>
          </a:prstGeom>
          <a:solidFill>
            <a:srgbClr val="000000">
              <a:alpha val="0"/>
            </a:srgbClr>
          </a:solidFill>
          <a:ln/>
        </p:spPr>
      </p:sp>
      <p:sp>
        <p:nvSpPr>
          <p:cNvPr id="4" name="Shape 1"/>
          <p:cNvSpPr/>
          <p:nvPr/>
        </p:nvSpPr>
        <p:spPr>
          <a:xfrm>
            <a:off x="571500" y="1121569"/>
            <a:ext cx="8001000" cy="21431"/>
          </a:xfrm>
          <a:prstGeom prst="rect">
            <a:avLst/>
          </a:prstGeom>
          <a:solidFill>
            <a:srgbClr val="1A4D2E"/>
          </a:solidFill>
          <a:ln/>
        </p:spPr>
      </p:sp>
      <p:sp>
        <p:nvSpPr>
          <p:cNvPr id="5" name="Text 2"/>
          <p:cNvSpPr/>
          <p:nvPr/>
        </p:nvSpPr>
        <p:spPr>
          <a:xfrm>
            <a:off x="571500" y="250031"/>
            <a:ext cx="8001000" cy="892969"/>
          </a:xfrm>
          <a:prstGeom prst="rect">
            <a:avLst/>
          </a:prstGeom>
          <a:noFill/>
          <a:ln/>
        </p:spPr>
        <p:txBody>
          <a:bodyPr wrap="square" lIns="0" tIns="0" rIns="0" bIns="119126" rtlCol="0" anchor="t">
            <a:spAutoFit/>
          </a:bodyPr>
          <a:lstStyle/>
          <a:p>
            <a:pPr algn="l" indent="0" marL="0">
              <a:lnSpc>
                <a:spcPts val="3000"/>
              </a:lnSpc>
              <a:buNone/>
            </a:pPr>
            <a:r>
              <a:rPr lang="en-US" sz="1808" b="1" dirty="0">
                <a:solidFill>
                  <a:srgbClr val="1A4D2E"/>
                </a:solidFill>
              </a:rPr>
              <a:t>Optional Enhancement—Installing Open WebUI for a ChatGPT-Like Interface</a:t>
            </a:r>
            <a:endParaRPr lang="en-US" sz="1808" dirty="0"/>
          </a:p>
        </p:txBody>
      </p:sp>
      <p:pic>
        <p:nvPicPr>
          <p:cNvPr id="6" name="Image 1" descr="preencoded.png">    </p:cNvPr>
          <p:cNvPicPr>
            <a:picLocks noChangeAspect="1"/>
          </p:cNvPicPr>
          <p:nvPr/>
        </p:nvPicPr>
        <p:blipFill>
          <a:blip r:embed="rId2"/>
          <a:stretch>
            <a:fillRect/>
          </a:stretch>
        </p:blipFill>
        <p:spPr>
          <a:xfrm>
            <a:off x="571500" y="1710510"/>
            <a:ext cx="4743450" cy="3000375"/>
          </a:xfrm>
          <a:prstGeom prst="rect">
            <a:avLst/>
          </a:prstGeom>
        </p:spPr>
      </p:pic>
      <p:sp>
        <p:nvSpPr>
          <p:cNvPr id="7" name="Text 3"/>
          <p:cNvSpPr/>
          <p:nvPr/>
        </p:nvSpPr>
        <p:spPr>
          <a:xfrm>
            <a:off x="571500" y="4796610"/>
            <a:ext cx="4743450" cy="437164"/>
          </a:xfrm>
          <a:prstGeom prst="rect">
            <a:avLst/>
          </a:prstGeom>
          <a:noFill/>
          <a:ln/>
        </p:spPr>
        <p:txBody>
          <a:bodyPr wrap="square" lIns="0" tIns="0" rIns="0" bIns="0" rtlCol="0" anchor="t">
            <a:spAutoFit/>
          </a:bodyPr>
          <a:lstStyle/>
          <a:p>
            <a:pPr algn="ctr" indent="0" marL="0">
              <a:lnSpc>
                <a:spcPts val="1700"/>
              </a:lnSpc>
              <a:buNone/>
            </a:pPr>
            <a:r>
              <a:rPr lang="en-US" sz="942" i="1" dirty="0">
                <a:solidFill>
                  <a:srgbClr val="4A7C9C"/>
                </a:solidFill>
              </a:rPr>
              <a:t>Open WebUI provides a familiar, user-friendly chat interface for your local AI models—just like ChatGPT, but completely private and offline.</a:t>
            </a:r>
            <a:endParaRPr lang="en-US" sz="942" dirty="0"/>
          </a:p>
        </p:txBody>
      </p:sp>
      <p:sp>
        <p:nvSpPr>
          <p:cNvPr id="8" name="Text 4"/>
          <p:cNvSpPr/>
          <p:nvPr/>
        </p:nvSpPr>
        <p:spPr>
          <a:xfrm>
            <a:off x="5457825" y="1264444"/>
            <a:ext cx="3114675" cy="235744"/>
          </a:xfrm>
          <a:prstGeom prst="rect">
            <a:avLst/>
          </a:prstGeom>
          <a:noFill/>
          <a:ln/>
        </p:spPr>
        <p:txBody>
          <a:bodyPr wrap="none" lIns="0" tIns="0" rIns="0" bIns="0" rtlCol="0" anchor="t">
            <a:spAutoFit/>
          </a:bodyPr>
          <a:lstStyle/>
          <a:p>
            <a:pPr algn="l" indent="0" marL="0">
              <a:lnSpc>
                <a:spcPts val="1900"/>
              </a:lnSpc>
              <a:buNone/>
            </a:pPr>
            <a:r>
              <a:rPr lang="en-US" sz="1090" b="1" dirty="0">
                <a:solidFill>
                  <a:srgbClr val="4A7C9C"/>
                </a:solidFill>
              </a:rPr>
              <a:t>What Is Open WebUI?</a:t>
            </a:r>
            <a:endParaRPr lang="en-US" sz="1090" dirty="0"/>
          </a:p>
        </p:txBody>
      </p:sp>
      <p:sp>
        <p:nvSpPr>
          <p:cNvPr id="9" name="Text 5"/>
          <p:cNvSpPr/>
          <p:nvPr/>
        </p:nvSpPr>
        <p:spPr>
          <a:xfrm>
            <a:off x="5457825" y="1571625"/>
            <a:ext cx="3114675" cy="655746"/>
          </a:xfrm>
          <a:prstGeom prst="rect">
            <a:avLst/>
          </a:prstGeom>
          <a:noFill/>
          <a:ln/>
        </p:spPr>
        <p:txBody>
          <a:bodyPr wrap="square" lIns="0" tIns="0" rIns="0" bIns="0" rtlCol="0" anchor="t">
            <a:spAutoFit/>
          </a:bodyPr>
          <a:lstStyle/>
          <a:p>
            <a:pPr algn="l" indent="0" marL="0">
              <a:lnSpc>
                <a:spcPts val="1700"/>
              </a:lnSpc>
              <a:buNone/>
            </a:pPr>
            <a:r>
              <a:rPr lang="en-US" sz="942" dirty="0">
                <a:solidFill>
                  <a:srgbClr val="2C3E50"/>
                </a:solidFill>
              </a:rPr>
              <a:t>Open WebUI is a free, open-source web interface that runs locally on your computer and provides a ChatGPT-like experience for Ollama models.</a:t>
            </a:r>
            <a:endParaRPr lang="en-US" sz="942" dirty="0"/>
          </a:p>
        </p:txBody>
      </p:sp>
      <p:sp>
        <p:nvSpPr>
          <p:cNvPr id="10" name="Text 6"/>
          <p:cNvSpPr/>
          <p:nvPr/>
        </p:nvSpPr>
        <p:spPr>
          <a:xfrm>
            <a:off x="5457825" y="2341671"/>
            <a:ext cx="3114675" cy="235744"/>
          </a:xfrm>
          <a:prstGeom prst="rect">
            <a:avLst/>
          </a:prstGeom>
          <a:noFill/>
          <a:ln/>
        </p:spPr>
        <p:txBody>
          <a:bodyPr wrap="none" lIns="0" tIns="0" rIns="0" bIns="0" rtlCol="0" anchor="t">
            <a:spAutoFit/>
          </a:bodyPr>
          <a:lstStyle/>
          <a:p>
            <a:pPr algn="l" indent="0" marL="0">
              <a:lnSpc>
                <a:spcPts val="1900"/>
              </a:lnSpc>
              <a:buNone/>
            </a:pPr>
            <a:r>
              <a:rPr lang="en-US" sz="1090" b="1" dirty="0">
                <a:solidFill>
                  <a:srgbClr val="4A7C9C"/>
                </a:solidFill>
              </a:rPr>
              <a:t>Key Features</a:t>
            </a:r>
            <a:endParaRPr lang="en-US" sz="1090" dirty="0"/>
          </a:p>
        </p:txBody>
      </p:sp>
      <p:sp>
        <p:nvSpPr>
          <p:cNvPr id="11" name="Text 7"/>
          <p:cNvSpPr/>
          <p:nvPr/>
        </p:nvSpPr>
        <p:spPr>
          <a:xfrm>
            <a:off x="5457825" y="2648852"/>
            <a:ext cx="3114675" cy="194304"/>
          </a:xfrm>
          <a:prstGeom prst="rect">
            <a:avLst/>
          </a:prstGeom>
          <a:noFill/>
          <a:ln/>
        </p:spPr>
        <p:txBody>
          <a:bodyPr wrap="none" lIns="170053" tIns="0" rIns="0" bIns="0" rtlCol="0" anchor="t">
            <a:spAutoFit/>
          </a:bodyPr>
          <a:lstStyle/>
          <a:p>
            <a:pPr algn="l" indent="0" marL="0">
              <a:lnSpc>
                <a:spcPts val="1500"/>
              </a:lnSpc>
              <a:buNone/>
            </a:pPr>
            <a:r>
              <a:rPr lang="en-US" sz="888" dirty="0">
                <a:solidFill>
                  <a:srgbClr val="2C3E50"/>
                </a:solidFill>
              </a:rPr>
              <a:t>Familiar chat interface with conversation history</a:t>
            </a:r>
            <a:endParaRPr lang="en-US" sz="888" dirty="0"/>
          </a:p>
        </p:txBody>
      </p:sp>
      <p:sp>
        <p:nvSpPr>
          <p:cNvPr id="12" name="Text 8"/>
          <p:cNvSpPr/>
          <p:nvPr/>
        </p:nvSpPr>
        <p:spPr>
          <a:xfrm>
            <a:off x="5457825" y="2900307"/>
            <a:ext cx="3114675" cy="194304"/>
          </a:xfrm>
          <a:prstGeom prst="rect">
            <a:avLst/>
          </a:prstGeom>
          <a:noFill/>
          <a:ln/>
        </p:spPr>
        <p:txBody>
          <a:bodyPr wrap="none" lIns="170053" tIns="0" rIns="0" bIns="0" rtlCol="0" anchor="t">
            <a:spAutoFit/>
          </a:bodyPr>
          <a:lstStyle/>
          <a:p>
            <a:pPr algn="l" indent="0" marL="0">
              <a:lnSpc>
                <a:spcPts val="1500"/>
              </a:lnSpc>
              <a:buNone/>
            </a:pPr>
            <a:r>
              <a:rPr lang="en-US" sz="888" dirty="0">
                <a:solidFill>
                  <a:srgbClr val="2C3E50"/>
                </a:solidFill>
              </a:rPr>
              <a:t>Easy model switching and management</a:t>
            </a:r>
            <a:endParaRPr lang="en-US" sz="888" dirty="0"/>
          </a:p>
        </p:txBody>
      </p:sp>
      <p:sp>
        <p:nvSpPr>
          <p:cNvPr id="13" name="Text 9"/>
          <p:cNvSpPr/>
          <p:nvPr/>
        </p:nvSpPr>
        <p:spPr>
          <a:xfrm>
            <a:off x="5457825" y="3123186"/>
            <a:ext cx="3114675" cy="194304"/>
          </a:xfrm>
          <a:prstGeom prst="rect">
            <a:avLst/>
          </a:prstGeom>
          <a:noFill/>
          <a:ln/>
        </p:spPr>
        <p:txBody>
          <a:bodyPr wrap="none" lIns="170053" tIns="0" rIns="0" bIns="0" rtlCol="0" anchor="t">
            <a:spAutoFit/>
          </a:bodyPr>
          <a:lstStyle/>
          <a:p>
            <a:pPr algn="l" indent="0" marL="0">
              <a:lnSpc>
                <a:spcPts val="1500"/>
              </a:lnSpc>
              <a:buNone/>
            </a:pPr>
            <a:r>
              <a:rPr lang="en-US" sz="888" dirty="0">
                <a:solidFill>
                  <a:srgbClr val="2C3E50"/>
                </a:solidFill>
              </a:rPr>
              <a:t>Markdown rendering and code highlighting</a:t>
            </a:r>
            <a:endParaRPr lang="en-US" sz="888" dirty="0"/>
          </a:p>
        </p:txBody>
      </p:sp>
      <p:sp>
        <p:nvSpPr>
          <p:cNvPr id="14" name="Text 10"/>
          <p:cNvSpPr/>
          <p:nvPr/>
        </p:nvSpPr>
        <p:spPr>
          <a:xfrm>
            <a:off x="5457825" y="3346066"/>
            <a:ext cx="3114675" cy="194304"/>
          </a:xfrm>
          <a:prstGeom prst="rect">
            <a:avLst/>
          </a:prstGeom>
          <a:noFill/>
          <a:ln/>
        </p:spPr>
        <p:txBody>
          <a:bodyPr wrap="none" lIns="170053" tIns="0" rIns="0" bIns="0" rtlCol="0" anchor="t">
            <a:spAutoFit/>
          </a:bodyPr>
          <a:lstStyle/>
          <a:p>
            <a:pPr algn="l" indent="0" marL="0">
              <a:lnSpc>
                <a:spcPts val="1500"/>
              </a:lnSpc>
              <a:buNone/>
            </a:pPr>
            <a:r>
              <a:rPr lang="en-US" sz="888" dirty="0">
                <a:solidFill>
                  <a:srgbClr val="2C3E50"/>
                </a:solidFill>
              </a:rPr>
              <a:t>Document upload and analysis</a:t>
            </a:r>
            <a:endParaRPr lang="en-US" sz="888" dirty="0"/>
          </a:p>
        </p:txBody>
      </p:sp>
      <p:sp>
        <p:nvSpPr>
          <p:cNvPr id="15" name="Text 11"/>
          <p:cNvSpPr/>
          <p:nvPr/>
        </p:nvSpPr>
        <p:spPr>
          <a:xfrm>
            <a:off x="5457825" y="3568945"/>
            <a:ext cx="3114675" cy="194304"/>
          </a:xfrm>
          <a:prstGeom prst="rect">
            <a:avLst/>
          </a:prstGeom>
          <a:noFill/>
          <a:ln/>
        </p:spPr>
        <p:txBody>
          <a:bodyPr wrap="none" lIns="170053" tIns="0" rIns="0" bIns="0" rtlCol="0" anchor="t">
            <a:spAutoFit/>
          </a:bodyPr>
          <a:lstStyle/>
          <a:p>
            <a:pPr algn="l" indent="0" marL="0">
              <a:lnSpc>
                <a:spcPts val="1500"/>
              </a:lnSpc>
              <a:buNone/>
            </a:pPr>
            <a:r>
              <a:rPr lang="en-US" sz="888" dirty="0">
                <a:solidFill>
                  <a:srgbClr val="2C3E50"/>
                </a:solidFill>
              </a:rPr>
              <a:t>Completely private and offline</a:t>
            </a:r>
            <a:endParaRPr lang="en-US" sz="888" dirty="0"/>
          </a:p>
        </p:txBody>
      </p:sp>
      <p:sp>
        <p:nvSpPr>
          <p:cNvPr id="16" name="Shape 12"/>
          <p:cNvSpPr/>
          <p:nvPr/>
        </p:nvSpPr>
        <p:spPr>
          <a:xfrm>
            <a:off x="5457825" y="3977562"/>
            <a:ext cx="3114675" cy="790780"/>
          </a:xfrm>
          <a:prstGeom prst="rect">
            <a:avLst/>
          </a:prstGeom>
          <a:solidFill>
            <a:srgbClr val="F8F9FA"/>
          </a:solidFill>
          <a:ln/>
        </p:spPr>
      </p:sp>
      <p:sp>
        <p:nvSpPr>
          <p:cNvPr id="17" name="Text 13"/>
          <p:cNvSpPr/>
          <p:nvPr/>
        </p:nvSpPr>
        <p:spPr>
          <a:xfrm>
            <a:off x="5457825" y="2648852"/>
            <a:ext cx="64461" cy="240013"/>
          </a:xfrm>
          <a:prstGeom prst="rect">
            <a:avLst/>
          </a:prstGeom>
          <a:noFill/>
          <a:ln/>
        </p:spPr>
        <p:txBody>
          <a:bodyPr wrap="none" lIns="0" tIns="0" rIns="0" bIns="0" rtlCol="0" anchor="t">
            <a:spAutoFit/>
          </a:bodyPr>
          <a:lstStyle/>
          <a:p>
            <a:pPr algn="l" indent="0" marL="0">
              <a:lnSpc>
                <a:spcPts val="1900"/>
              </a:lnSpc>
              <a:buNone/>
            </a:pPr>
            <a:r>
              <a:rPr lang="en-US" sz="1269" dirty="0">
                <a:solidFill>
                  <a:srgbClr val="4A7C9C"/>
                </a:solidFill>
              </a:rPr>
              <a:t>•</a:t>
            </a:r>
            <a:endParaRPr lang="en-US" sz="1269" dirty="0"/>
          </a:p>
        </p:txBody>
      </p:sp>
      <p:sp>
        <p:nvSpPr>
          <p:cNvPr id="18" name="Text 14"/>
          <p:cNvSpPr/>
          <p:nvPr/>
        </p:nvSpPr>
        <p:spPr>
          <a:xfrm>
            <a:off x="5457825" y="2900307"/>
            <a:ext cx="64461" cy="240013"/>
          </a:xfrm>
          <a:prstGeom prst="rect">
            <a:avLst/>
          </a:prstGeom>
          <a:noFill/>
          <a:ln/>
        </p:spPr>
        <p:txBody>
          <a:bodyPr wrap="none" lIns="0" tIns="0" rIns="0" bIns="0" rtlCol="0" anchor="t">
            <a:spAutoFit/>
          </a:bodyPr>
          <a:lstStyle/>
          <a:p>
            <a:pPr algn="l" indent="0" marL="0">
              <a:lnSpc>
                <a:spcPts val="1900"/>
              </a:lnSpc>
              <a:buNone/>
            </a:pPr>
            <a:r>
              <a:rPr lang="en-US" sz="1269" dirty="0">
                <a:solidFill>
                  <a:srgbClr val="4A7C9C"/>
                </a:solidFill>
              </a:rPr>
              <a:t>•</a:t>
            </a:r>
            <a:endParaRPr lang="en-US" sz="1269" dirty="0"/>
          </a:p>
        </p:txBody>
      </p:sp>
      <p:sp>
        <p:nvSpPr>
          <p:cNvPr id="19" name="Text 15"/>
          <p:cNvSpPr/>
          <p:nvPr/>
        </p:nvSpPr>
        <p:spPr>
          <a:xfrm>
            <a:off x="5457825" y="3123186"/>
            <a:ext cx="64461" cy="240013"/>
          </a:xfrm>
          <a:prstGeom prst="rect">
            <a:avLst/>
          </a:prstGeom>
          <a:noFill/>
          <a:ln/>
        </p:spPr>
        <p:txBody>
          <a:bodyPr wrap="none" lIns="0" tIns="0" rIns="0" bIns="0" rtlCol="0" anchor="t">
            <a:spAutoFit/>
          </a:bodyPr>
          <a:lstStyle/>
          <a:p>
            <a:pPr algn="l" indent="0" marL="0">
              <a:lnSpc>
                <a:spcPts val="1900"/>
              </a:lnSpc>
              <a:buNone/>
            </a:pPr>
            <a:r>
              <a:rPr lang="en-US" sz="1269" dirty="0">
                <a:solidFill>
                  <a:srgbClr val="4A7C9C"/>
                </a:solidFill>
              </a:rPr>
              <a:t>•</a:t>
            </a:r>
            <a:endParaRPr lang="en-US" sz="1269" dirty="0"/>
          </a:p>
        </p:txBody>
      </p:sp>
      <p:sp>
        <p:nvSpPr>
          <p:cNvPr id="20" name="Text 16"/>
          <p:cNvSpPr/>
          <p:nvPr/>
        </p:nvSpPr>
        <p:spPr>
          <a:xfrm>
            <a:off x="5457825" y="3346066"/>
            <a:ext cx="64461" cy="240013"/>
          </a:xfrm>
          <a:prstGeom prst="rect">
            <a:avLst/>
          </a:prstGeom>
          <a:noFill/>
          <a:ln/>
        </p:spPr>
        <p:txBody>
          <a:bodyPr wrap="none" lIns="0" tIns="0" rIns="0" bIns="0" rtlCol="0" anchor="t">
            <a:spAutoFit/>
          </a:bodyPr>
          <a:lstStyle/>
          <a:p>
            <a:pPr algn="l" indent="0" marL="0">
              <a:lnSpc>
                <a:spcPts val="1900"/>
              </a:lnSpc>
              <a:buNone/>
            </a:pPr>
            <a:r>
              <a:rPr lang="en-US" sz="1269" dirty="0">
                <a:solidFill>
                  <a:srgbClr val="4A7C9C"/>
                </a:solidFill>
              </a:rPr>
              <a:t>•</a:t>
            </a:r>
            <a:endParaRPr lang="en-US" sz="1269" dirty="0"/>
          </a:p>
        </p:txBody>
      </p:sp>
      <p:sp>
        <p:nvSpPr>
          <p:cNvPr id="21" name="Text 17"/>
          <p:cNvSpPr/>
          <p:nvPr/>
        </p:nvSpPr>
        <p:spPr>
          <a:xfrm>
            <a:off x="5457825" y="3568945"/>
            <a:ext cx="64461" cy="240013"/>
          </a:xfrm>
          <a:prstGeom prst="rect">
            <a:avLst/>
          </a:prstGeom>
          <a:noFill/>
          <a:ln/>
        </p:spPr>
        <p:txBody>
          <a:bodyPr wrap="none" lIns="0" tIns="0" rIns="0" bIns="0" rtlCol="0" anchor="t">
            <a:spAutoFit/>
          </a:bodyPr>
          <a:lstStyle/>
          <a:p>
            <a:pPr algn="l" indent="0" marL="0">
              <a:lnSpc>
                <a:spcPts val="1900"/>
              </a:lnSpc>
              <a:buNone/>
            </a:pPr>
            <a:r>
              <a:rPr lang="en-US" sz="1269" dirty="0">
                <a:solidFill>
                  <a:srgbClr val="4A7C9C"/>
                </a:solidFill>
              </a:rPr>
              <a:t>•</a:t>
            </a:r>
            <a:endParaRPr lang="en-US" sz="1269" dirty="0"/>
          </a:p>
        </p:txBody>
      </p:sp>
      <p:sp>
        <p:nvSpPr>
          <p:cNvPr id="22" name="Text 18"/>
          <p:cNvSpPr/>
          <p:nvPr/>
        </p:nvSpPr>
        <p:spPr>
          <a:xfrm>
            <a:off x="5572125" y="4063287"/>
            <a:ext cx="2886075" cy="619330"/>
          </a:xfrm>
          <a:prstGeom prst="rect">
            <a:avLst/>
          </a:prstGeom>
          <a:noFill/>
          <a:ln/>
        </p:spPr>
        <p:txBody>
          <a:bodyPr wrap="square" lIns="0" tIns="0" rIns="0" bIns="0" rtlCol="0" anchor="t">
            <a:spAutoFit/>
          </a:bodyPr>
          <a:lstStyle/>
          <a:p>
            <a:pPr algn="l" indent="0" marL="0">
              <a:lnSpc>
                <a:spcPts val="1600"/>
              </a:lnSpc>
              <a:buNone/>
            </a:pPr>
            <a:r>
              <a:rPr lang="en-US" sz="834" b="1" dirty="0">
                <a:solidFill>
                  <a:srgbClr val="4A7C9C"/>
                </a:solidFill>
              </a:rPr>
              <a:t>Detailed step-by-step installation instructions are provided in the handout and on the companion website.</a:t>
            </a:r>
            <a:endParaRPr lang="en-US" sz="834" dirty="0"/>
          </a:p>
        </p:txBody>
      </p:sp>
      <p:sp>
        <p:nvSpPr>
          <p:cNvPr id="23" name="Shape 19"/>
          <p:cNvSpPr/>
          <p:nvPr/>
        </p:nvSpPr>
        <p:spPr>
          <a:xfrm>
            <a:off x="5457825" y="4925504"/>
            <a:ext cx="3114675" cy="754363"/>
          </a:xfrm>
          <a:prstGeom prst="rect">
            <a:avLst/>
          </a:prstGeom>
          <a:solidFill>
            <a:srgbClr val="FFF5F5"/>
          </a:solidFill>
          <a:ln/>
        </p:spPr>
      </p:sp>
      <p:sp>
        <p:nvSpPr>
          <p:cNvPr id="24" name="Text 20"/>
          <p:cNvSpPr/>
          <p:nvPr/>
        </p:nvSpPr>
        <p:spPr>
          <a:xfrm>
            <a:off x="5572125" y="5011229"/>
            <a:ext cx="2886075" cy="582913"/>
          </a:xfrm>
          <a:prstGeom prst="rect">
            <a:avLst/>
          </a:prstGeom>
          <a:noFill/>
          <a:ln/>
        </p:spPr>
        <p:txBody>
          <a:bodyPr wrap="square" lIns="0" tIns="0" rIns="0" bIns="0" rtlCol="0" anchor="t">
            <a:spAutoFit/>
          </a:bodyPr>
          <a:lstStyle/>
          <a:p>
            <a:pPr algn="l" indent="0" marL="0">
              <a:lnSpc>
                <a:spcPts val="1500"/>
              </a:lnSpc>
              <a:buNone/>
            </a:pPr>
            <a:r>
              <a:rPr lang="en-US" sz="784" b="1" dirty="0">
                <a:solidFill>
                  <a:srgbClr val="C1502E"/>
                </a:solidFill>
              </a:rPr>
              <a:t>Note: Open WebUI requires Docker to be installed. This is an optional enhancement—Ollama works perfectly fine from the command line.</a:t>
            </a:r>
            <a:endParaRPr lang="en-US" sz="784"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9144000" cy="6211351"/>
          </a:xfrm>
          <a:prstGeom prst="rect">
            <a:avLst/>
          </a:prstGeom>
        </p:spPr>
      </p:pic>
      <p:sp>
        <p:nvSpPr>
          <p:cNvPr id="3" name="Shape 0"/>
          <p:cNvSpPr/>
          <p:nvPr/>
        </p:nvSpPr>
        <p:spPr>
          <a:xfrm>
            <a:off x="571500" y="285750"/>
            <a:ext cx="8001000" cy="507206"/>
          </a:xfrm>
          <a:prstGeom prst="rect">
            <a:avLst/>
          </a:prstGeom>
          <a:solidFill>
            <a:srgbClr val="000000">
              <a:alpha val="0"/>
            </a:srgbClr>
          </a:solidFill>
          <a:ln/>
        </p:spPr>
      </p:sp>
      <p:sp>
        <p:nvSpPr>
          <p:cNvPr id="4" name="Shape 1"/>
          <p:cNvSpPr/>
          <p:nvPr/>
        </p:nvSpPr>
        <p:spPr>
          <a:xfrm>
            <a:off x="571500" y="771525"/>
            <a:ext cx="8001000" cy="21431"/>
          </a:xfrm>
          <a:prstGeom prst="rect">
            <a:avLst/>
          </a:prstGeom>
          <a:solidFill>
            <a:srgbClr val="1A4D2E"/>
          </a:solidFill>
          <a:ln/>
        </p:spPr>
      </p:sp>
      <p:sp>
        <p:nvSpPr>
          <p:cNvPr id="5" name="Text 2"/>
          <p:cNvSpPr/>
          <p:nvPr/>
        </p:nvSpPr>
        <p:spPr>
          <a:xfrm>
            <a:off x="571500" y="285750"/>
            <a:ext cx="8001000" cy="507206"/>
          </a:xfrm>
          <a:prstGeom prst="rect">
            <a:avLst/>
          </a:prstGeom>
          <a:noFill/>
          <a:ln/>
        </p:spPr>
        <p:txBody>
          <a:bodyPr wrap="none" lIns="0" tIns="0" rIns="0" bIns="119126" rtlCol="0" anchor="t">
            <a:spAutoFit/>
          </a:bodyPr>
          <a:lstStyle/>
          <a:p>
            <a:pPr algn="ctr" indent="0" marL="0">
              <a:lnSpc>
                <a:spcPts val="3000"/>
              </a:lnSpc>
              <a:buNone/>
            </a:pPr>
            <a:r>
              <a:rPr lang="en-US" sz="1808" b="1" dirty="0">
                <a:solidFill>
                  <a:srgbClr val="1A4D2E"/>
                </a:solidFill>
              </a:rPr>
              <a:t>Five Key Takeaways—What We Must Remember</a:t>
            </a:r>
            <a:endParaRPr lang="en-US" sz="1808" dirty="0"/>
          </a:p>
        </p:txBody>
      </p:sp>
      <p:pic>
        <p:nvPicPr>
          <p:cNvPr id="6" name="Image 1" descr="preencoded.png">    </p:cNvPr>
          <p:cNvPicPr>
            <a:picLocks noChangeAspect="1"/>
          </p:cNvPicPr>
          <p:nvPr/>
        </p:nvPicPr>
        <p:blipFill>
          <a:blip r:embed="rId2"/>
          <a:stretch>
            <a:fillRect/>
          </a:stretch>
        </p:blipFill>
        <p:spPr>
          <a:xfrm>
            <a:off x="3821906" y="942975"/>
            <a:ext cx="1500188" cy="1000125"/>
          </a:xfrm>
          <a:prstGeom prst="rect">
            <a:avLst/>
          </a:prstGeom>
        </p:spPr>
      </p:pic>
      <p:sp>
        <p:nvSpPr>
          <p:cNvPr id="7" name="Shape 3"/>
          <p:cNvSpPr/>
          <p:nvPr/>
        </p:nvSpPr>
        <p:spPr>
          <a:xfrm>
            <a:off x="571500" y="2085975"/>
            <a:ext cx="3943350" cy="1803713"/>
          </a:xfrm>
          <a:prstGeom prst="rect">
            <a:avLst/>
          </a:prstGeom>
          <a:solidFill>
            <a:srgbClr val="F8F9FA"/>
          </a:solidFill>
          <a:ln/>
        </p:spPr>
      </p:sp>
      <p:sp>
        <p:nvSpPr>
          <p:cNvPr id="8" name="Text 4"/>
          <p:cNvSpPr/>
          <p:nvPr/>
        </p:nvSpPr>
        <p:spPr>
          <a:xfrm>
            <a:off x="714375" y="2200275"/>
            <a:ext cx="3657600" cy="342900"/>
          </a:xfrm>
          <a:prstGeom prst="rect">
            <a:avLst/>
          </a:prstGeom>
          <a:noFill/>
          <a:ln/>
        </p:spPr>
        <p:txBody>
          <a:bodyPr wrap="none" lIns="0" tIns="0" rIns="0" bIns="0" rtlCol="0" anchor="t">
            <a:spAutoFit/>
          </a:bodyPr>
          <a:lstStyle/>
          <a:p>
            <a:pPr algn="l" indent="0" marL="0">
              <a:lnSpc>
                <a:spcPts val="2700"/>
              </a:lnSpc>
              <a:buNone/>
            </a:pPr>
            <a:r>
              <a:rPr lang="en-US" sz="1602" b="1" dirty="0">
                <a:solidFill>
                  <a:srgbClr val="1A4D2E"/>
                </a:solidFill>
              </a:rPr>
              <a:t>1</a:t>
            </a:r>
            <a:endParaRPr lang="en-US" sz="1602" dirty="0"/>
          </a:p>
        </p:txBody>
      </p:sp>
      <p:sp>
        <p:nvSpPr>
          <p:cNvPr id="9" name="Text 5"/>
          <p:cNvSpPr/>
          <p:nvPr/>
        </p:nvSpPr>
        <p:spPr>
          <a:xfrm>
            <a:off x="714375" y="2600325"/>
            <a:ext cx="3657600" cy="203597"/>
          </a:xfrm>
          <a:prstGeom prst="rect">
            <a:avLst/>
          </a:prstGeom>
          <a:noFill/>
          <a:ln/>
        </p:spPr>
        <p:txBody>
          <a:bodyPr wrap="none" lIns="0" tIns="0" rIns="0" bIns="0" rtlCol="0" anchor="t">
            <a:spAutoFit/>
          </a:bodyPr>
          <a:lstStyle/>
          <a:p>
            <a:pPr algn="l" indent="0" marL="0">
              <a:lnSpc>
                <a:spcPts val="1600"/>
              </a:lnSpc>
              <a:buNone/>
            </a:pPr>
            <a:r>
              <a:rPr lang="en-US" sz="936" b="1" dirty="0">
                <a:solidFill>
                  <a:srgbClr val="4A7C9C"/>
                </a:solidFill>
              </a:rPr>
              <a:t>AI Is a Tool, Not Magic</a:t>
            </a:r>
            <a:endParaRPr lang="en-US" sz="936" dirty="0"/>
          </a:p>
        </p:txBody>
      </p:sp>
      <p:sp>
        <p:nvSpPr>
          <p:cNvPr id="10" name="Text 6"/>
          <p:cNvSpPr/>
          <p:nvPr/>
        </p:nvSpPr>
        <p:spPr>
          <a:xfrm>
            <a:off x="714375" y="2861072"/>
            <a:ext cx="3657600" cy="914316"/>
          </a:xfrm>
          <a:prstGeom prst="rect">
            <a:avLst/>
          </a:prstGeom>
          <a:noFill/>
          <a:ln/>
        </p:spPr>
        <p:txBody>
          <a:bodyPr wrap="square" lIns="0" tIns="0" rIns="0" bIns="0" rtlCol="0" anchor="t">
            <a:spAutoFit/>
          </a:bodyPr>
          <a:lstStyle/>
          <a:p>
            <a:pPr algn="l" indent="0" marL="0">
              <a:lnSpc>
                <a:spcPts val="1400"/>
              </a:lnSpc>
              <a:buNone/>
            </a:pPr>
            <a:r>
              <a:rPr lang="en-US" sz="834" dirty="0">
                <a:solidFill>
                  <a:srgbClr val="2C3E50"/>
                </a:solidFill>
              </a:rPr>
              <a:t>LLMs are statistical pattern matchers trained on massive datasets. They do not understand, reason, or possess intelligence. They predict the next most likely word based on probabilities. Understanding this demystifies AI and prevents us from attributing capabilities it does not have.</a:t>
            </a:r>
            <a:endParaRPr lang="en-US" sz="834" dirty="0"/>
          </a:p>
        </p:txBody>
      </p:sp>
      <p:sp>
        <p:nvSpPr>
          <p:cNvPr id="11" name="Shape 7"/>
          <p:cNvSpPr/>
          <p:nvPr/>
        </p:nvSpPr>
        <p:spPr>
          <a:xfrm>
            <a:off x="4629150" y="2085975"/>
            <a:ext cx="3943350" cy="1803713"/>
          </a:xfrm>
          <a:prstGeom prst="rect">
            <a:avLst/>
          </a:prstGeom>
          <a:solidFill>
            <a:srgbClr val="F8F9FA"/>
          </a:solidFill>
          <a:ln/>
        </p:spPr>
      </p:sp>
      <p:sp>
        <p:nvSpPr>
          <p:cNvPr id="12" name="Text 8"/>
          <p:cNvSpPr/>
          <p:nvPr/>
        </p:nvSpPr>
        <p:spPr>
          <a:xfrm>
            <a:off x="4772025" y="2200275"/>
            <a:ext cx="3657600" cy="342900"/>
          </a:xfrm>
          <a:prstGeom prst="rect">
            <a:avLst/>
          </a:prstGeom>
          <a:noFill/>
          <a:ln/>
        </p:spPr>
        <p:txBody>
          <a:bodyPr wrap="none" lIns="0" tIns="0" rIns="0" bIns="0" rtlCol="0" anchor="t">
            <a:spAutoFit/>
          </a:bodyPr>
          <a:lstStyle/>
          <a:p>
            <a:pPr algn="l" indent="0" marL="0">
              <a:lnSpc>
                <a:spcPts val="2700"/>
              </a:lnSpc>
              <a:buNone/>
            </a:pPr>
            <a:r>
              <a:rPr lang="en-US" sz="1602" b="1" dirty="0">
                <a:solidFill>
                  <a:srgbClr val="1A4D2E"/>
                </a:solidFill>
              </a:rPr>
              <a:t>2</a:t>
            </a:r>
            <a:endParaRPr lang="en-US" sz="1602" dirty="0"/>
          </a:p>
        </p:txBody>
      </p:sp>
      <p:sp>
        <p:nvSpPr>
          <p:cNvPr id="13" name="Text 9"/>
          <p:cNvSpPr/>
          <p:nvPr/>
        </p:nvSpPr>
        <p:spPr>
          <a:xfrm>
            <a:off x="4772025" y="2600325"/>
            <a:ext cx="3657600" cy="203597"/>
          </a:xfrm>
          <a:prstGeom prst="rect">
            <a:avLst/>
          </a:prstGeom>
          <a:noFill/>
          <a:ln/>
        </p:spPr>
        <p:txBody>
          <a:bodyPr wrap="none" lIns="0" tIns="0" rIns="0" bIns="0" rtlCol="0" anchor="t">
            <a:spAutoFit/>
          </a:bodyPr>
          <a:lstStyle/>
          <a:p>
            <a:pPr algn="l" indent="0" marL="0">
              <a:lnSpc>
                <a:spcPts val="1600"/>
              </a:lnSpc>
              <a:buNone/>
            </a:pPr>
            <a:r>
              <a:rPr lang="en-US" sz="936" b="1" dirty="0">
                <a:solidFill>
                  <a:srgbClr val="4A7C9C"/>
                </a:solidFill>
              </a:rPr>
              <a:t>AI Has Real Costs and Risks</a:t>
            </a:r>
            <a:endParaRPr lang="en-US" sz="936" dirty="0"/>
          </a:p>
        </p:txBody>
      </p:sp>
      <p:sp>
        <p:nvSpPr>
          <p:cNvPr id="14" name="Text 10"/>
          <p:cNvSpPr/>
          <p:nvPr/>
        </p:nvSpPr>
        <p:spPr>
          <a:xfrm>
            <a:off x="4772025" y="2861072"/>
            <a:ext cx="3657600" cy="914316"/>
          </a:xfrm>
          <a:prstGeom prst="rect">
            <a:avLst/>
          </a:prstGeom>
          <a:noFill/>
          <a:ln/>
        </p:spPr>
        <p:txBody>
          <a:bodyPr wrap="square" lIns="0" tIns="0" rIns="0" bIns="0" rtlCol="0" anchor="t">
            <a:spAutoFit/>
          </a:bodyPr>
          <a:lstStyle/>
          <a:p>
            <a:pPr algn="l" indent="0" marL="0">
              <a:lnSpc>
                <a:spcPts val="1400"/>
              </a:lnSpc>
              <a:buNone/>
            </a:pPr>
            <a:r>
              <a:rPr lang="en-US" sz="834" dirty="0">
                <a:solidFill>
                  <a:srgbClr val="2C3E50"/>
                </a:solidFill>
              </a:rPr>
              <a:t>Training and running AI models consume massive amounts of energy and water, accelerating climate change and straining resources. Beyond environmental costs, AI poses cognitive dangers—delegating thinking to AI atrophies our mental abilities and creates dangerous dependencies.</a:t>
            </a:r>
            <a:endParaRPr lang="en-US" sz="834" dirty="0"/>
          </a:p>
        </p:txBody>
      </p:sp>
      <p:sp>
        <p:nvSpPr>
          <p:cNvPr id="15" name="Shape 11"/>
          <p:cNvSpPr/>
          <p:nvPr/>
        </p:nvSpPr>
        <p:spPr>
          <a:xfrm>
            <a:off x="571500" y="4003988"/>
            <a:ext cx="8001000" cy="1255123"/>
          </a:xfrm>
          <a:prstGeom prst="rect">
            <a:avLst/>
          </a:prstGeom>
          <a:solidFill>
            <a:srgbClr val="F8F9FA"/>
          </a:solidFill>
          <a:ln/>
        </p:spPr>
      </p:sp>
      <p:sp>
        <p:nvSpPr>
          <p:cNvPr id="16" name="Text 12"/>
          <p:cNvSpPr/>
          <p:nvPr/>
        </p:nvSpPr>
        <p:spPr>
          <a:xfrm>
            <a:off x="714375" y="4118288"/>
            <a:ext cx="7715250" cy="342900"/>
          </a:xfrm>
          <a:prstGeom prst="rect">
            <a:avLst/>
          </a:prstGeom>
          <a:noFill/>
          <a:ln/>
        </p:spPr>
        <p:txBody>
          <a:bodyPr wrap="none" lIns="0" tIns="0" rIns="0" bIns="0" rtlCol="0" anchor="t">
            <a:spAutoFit/>
          </a:bodyPr>
          <a:lstStyle/>
          <a:p>
            <a:pPr algn="l" indent="0" marL="0">
              <a:lnSpc>
                <a:spcPts val="2700"/>
              </a:lnSpc>
              <a:buNone/>
            </a:pPr>
            <a:r>
              <a:rPr lang="en-US" sz="1602" b="1" dirty="0">
                <a:solidFill>
                  <a:srgbClr val="1A4D2E"/>
                </a:solidFill>
              </a:rPr>
              <a:t>3</a:t>
            </a:r>
            <a:endParaRPr lang="en-US" sz="1602" dirty="0"/>
          </a:p>
        </p:txBody>
      </p:sp>
      <p:sp>
        <p:nvSpPr>
          <p:cNvPr id="17" name="Text 13"/>
          <p:cNvSpPr/>
          <p:nvPr/>
        </p:nvSpPr>
        <p:spPr>
          <a:xfrm>
            <a:off x="714375" y="4518338"/>
            <a:ext cx="7715250" cy="203597"/>
          </a:xfrm>
          <a:prstGeom prst="rect">
            <a:avLst/>
          </a:prstGeom>
          <a:noFill/>
          <a:ln/>
        </p:spPr>
        <p:txBody>
          <a:bodyPr wrap="none" lIns="0" tIns="0" rIns="0" bIns="0" rtlCol="0" anchor="t">
            <a:spAutoFit/>
          </a:bodyPr>
          <a:lstStyle/>
          <a:p>
            <a:pPr algn="l" indent="0" marL="0">
              <a:lnSpc>
                <a:spcPts val="1600"/>
              </a:lnSpc>
              <a:buNone/>
            </a:pPr>
            <a:r>
              <a:rPr lang="en-US" sz="936" b="1" dirty="0">
                <a:solidFill>
                  <a:srgbClr val="4A7C9C"/>
                </a:solidFill>
              </a:rPr>
              <a:t>Humans Must Remain Critical Thinkers</a:t>
            </a:r>
            <a:endParaRPr lang="en-US" sz="936" dirty="0"/>
          </a:p>
        </p:txBody>
      </p:sp>
      <p:sp>
        <p:nvSpPr>
          <p:cNvPr id="18" name="Text 14"/>
          <p:cNvSpPr/>
          <p:nvPr/>
        </p:nvSpPr>
        <p:spPr>
          <a:xfrm>
            <a:off x="714375" y="4779085"/>
            <a:ext cx="7715250" cy="365727"/>
          </a:xfrm>
          <a:prstGeom prst="rect">
            <a:avLst/>
          </a:prstGeom>
          <a:noFill/>
          <a:ln/>
        </p:spPr>
        <p:txBody>
          <a:bodyPr wrap="square" lIns="0" tIns="0" rIns="0" bIns="0" rtlCol="0" anchor="t">
            <a:spAutoFit/>
          </a:bodyPr>
          <a:lstStyle/>
          <a:p>
            <a:pPr algn="l" indent="0" marL="0">
              <a:lnSpc>
                <a:spcPts val="1400"/>
              </a:lnSpc>
              <a:buNone/>
            </a:pPr>
            <a:r>
              <a:rPr lang="en-US" sz="834" dirty="0">
                <a:solidFill>
                  <a:srgbClr val="2C3E50"/>
                </a:solidFill>
              </a:rPr>
              <a:t>We cannot delegate thinking, research, and knowledge-building to AI without losing the cognitive skills that make us independent, capable humans. The "use it or lose it" principle applies to our brains. Critical thinking, verification, and expertise must remain human responsibilities.</a:t>
            </a:r>
            <a:endParaRPr lang="en-US" sz="834" dirty="0"/>
          </a:p>
        </p:txBody>
      </p:sp>
      <p:sp>
        <p:nvSpPr>
          <p:cNvPr id="19" name="Shape 15"/>
          <p:cNvSpPr/>
          <p:nvPr/>
        </p:nvSpPr>
        <p:spPr>
          <a:xfrm>
            <a:off x="571500" y="5487712"/>
            <a:ext cx="8001000" cy="416458"/>
          </a:xfrm>
          <a:prstGeom prst="rect">
            <a:avLst/>
          </a:prstGeom>
          <a:solidFill>
            <a:srgbClr val="000000">
              <a:alpha val="0"/>
            </a:srgbClr>
          </a:solidFill>
          <a:ln/>
        </p:spPr>
      </p:sp>
      <p:sp>
        <p:nvSpPr>
          <p:cNvPr id="20" name="Shape 16"/>
          <p:cNvSpPr/>
          <p:nvPr/>
        </p:nvSpPr>
        <p:spPr>
          <a:xfrm>
            <a:off x="571500" y="5487712"/>
            <a:ext cx="8001000" cy="14288"/>
          </a:xfrm>
          <a:prstGeom prst="rect">
            <a:avLst/>
          </a:prstGeom>
          <a:solidFill>
            <a:srgbClr val="D1D5DB"/>
          </a:solidFill>
          <a:ln/>
        </p:spPr>
      </p:sp>
      <p:sp>
        <p:nvSpPr>
          <p:cNvPr id="21" name="Text 17"/>
          <p:cNvSpPr/>
          <p:nvPr/>
        </p:nvSpPr>
        <p:spPr>
          <a:xfrm>
            <a:off x="571500" y="5659162"/>
            <a:ext cx="8001000" cy="230721"/>
          </a:xfrm>
          <a:prstGeom prst="rect">
            <a:avLst/>
          </a:prstGeom>
          <a:noFill/>
          <a:ln/>
        </p:spPr>
        <p:txBody>
          <a:bodyPr wrap="none" lIns="0" tIns="0" rIns="0" bIns="0" rtlCol="0" anchor="t">
            <a:spAutoFit/>
          </a:bodyPr>
          <a:lstStyle/>
          <a:p>
            <a:pPr algn="ctr" indent="0" marL="0">
              <a:lnSpc>
                <a:spcPts val="1800"/>
              </a:lnSpc>
              <a:buNone/>
            </a:pPr>
            <a:r>
              <a:rPr lang="en-US" sz="936" b="1" dirty="0">
                <a:solidFill>
                  <a:srgbClr val="4A7C9C"/>
                </a:solidFill>
              </a:rPr>
              <a:t>Two more essential principles complete our framework for understanding and using AI responsibly.</a:t>
            </a:r>
            <a:endParaRPr lang="en-US" sz="936"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9144000" cy="4804730"/>
          </a:xfrm>
          <a:prstGeom prst="rect">
            <a:avLst/>
          </a:prstGeom>
        </p:spPr>
      </p:pic>
      <p:sp>
        <p:nvSpPr>
          <p:cNvPr id="3" name="Shape 0"/>
          <p:cNvSpPr/>
          <p:nvPr/>
        </p:nvSpPr>
        <p:spPr>
          <a:xfrm>
            <a:off x="571500" y="250031"/>
            <a:ext cx="8001000" cy="507206"/>
          </a:xfrm>
          <a:prstGeom prst="rect">
            <a:avLst/>
          </a:prstGeom>
          <a:solidFill>
            <a:srgbClr val="000000">
              <a:alpha val="0"/>
            </a:srgbClr>
          </a:solidFill>
          <a:ln/>
        </p:spPr>
      </p:sp>
      <p:sp>
        <p:nvSpPr>
          <p:cNvPr id="4" name="Shape 1"/>
          <p:cNvSpPr/>
          <p:nvPr/>
        </p:nvSpPr>
        <p:spPr>
          <a:xfrm>
            <a:off x="571500" y="735806"/>
            <a:ext cx="8001000" cy="21431"/>
          </a:xfrm>
          <a:prstGeom prst="rect">
            <a:avLst/>
          </a:prstGeom>
          <a:solidFill>
            <a:srgbClr val="1A4D2E"/>
          </a:solidFill>
          <a:ln/>
        </p:spPr>
      </p:sp>
      <p:sp>
        <p:nvSpPr>
          <p:cNvPr id="5" name="Text 2"/>
          <p:cNvSpPr/>
          <p:nvPr/>
        </p:nvSpPr>
        <p:spPr>
          <a:xfrm>
            <a:off x="571500" y="250031"/>
            <a:ext cx="8001000" cy="507206"/>
          </a:xfrm>
          <a:prstGeom prst="rect">
            <a:avLst/>
          </a:prstGeom>
          <a:noFill/>
          <a:ln/>
        </p:spPr>
        <p:txBody>
          <a:bodyPr wrap="none" lIns="0" tIns="0" rIns="0" bIns="119126" rtlCol="0" anchor="t">
            <a:spAutoFit/>
          </a:bodyPr>
          <a:lstStyle/>
          <a:p>
            <a:pPr algn="ctr" indent="0" marL="0">
              <a:lnSpc>
                <a:spcPts val="3000"/>
              </a:lnSpc>
              <a:buNone/>
            </a:pPr>
            <a:r>
              <a:rPr lang="en-US" sz="1808" b="1" dirty="0">
                <a:solidFill>
                  <a:srgbClr val="1A4D2E"/>
                </a:solidFill>
              </a:rPr>
              <a:t>Key Takeaways—Empowerment and Educator Responsibilities</a:t>
            </a:r>
            <a:endParaRPr lang="en-US" sz="1808" dirty="0"/>
          </a:p>
        </p:txBody>
      </p:sp>
      <p:sp>
        <p:nvSpPr>
          <p:cNvPr id="6" name="Shape 3"/>
          <p:cNvSpPr/>
          <p:nvPr/>
        </p:nvSpPr>
        <p:spPr>
          <a:xfrm>
            <a:off x="914400" y="892969"/>
            <a:ext cx="7315200" cy="1638709"/>
          </a:xfrm>
          <a:prstGeom prst="rect">
            <a:avLst/>
          </a:prstGeom>
          <a:solidFill>
            <a:srgbClr val="F8F9FA"/>
          </a:solidFill>
          <a:ln/>
        </p:spPr>
      </p:sp>
      <p:sp>
        <p:nvSpPr>
          <p:cNvPr id="7" name="Text 4"/>
          <p:cNvSpPr/>
          <p:nvPr/>
        </p:nvSpPr>
        <p:spPr>
          <a:xfrm>
            <a:off x="1071563" y="1021556"/>
            <a:ext cx="7000875" cy="385763"/>
          </a:xfrm>
          <a:prstGeom prst="rect">
            <a:avLst/>
          </a:prstGeom>
          <a:noFill/>
          <a:ln/>
        </p:spPr>
        <p:txBody>
          <a:bodyPr wrap="none" lIns="0" tIns="0" rIns="0" bIns="0" rtlCol="0" anchor="t">
            <a:spAutoFit/>
          </a:bodyPr>
          <a:lstStyle/>
          <a:p>
            <a:pPr algn="l" indent="0" marL="0">
              <a:lnSpc>
                <a:spcPts val="3000"/>
              </a:lnSpc>
              <a:buNone/>
            </a:pPr>
            <a:r>
              <a:rPr lang="en-US" sz="1808" b="1" dirty="0">
                <a:solidFill>
                  <a:srgbClr val="1A4D2E"/>
                </a:solidFill>
              </a:rPr>
              <a:t>4</a:t>
            </a:r>
            <a:endParaRPr lang="en-US" sz="1808" dirty="0"/>
          </a:p>
        </p:txBody>
      </p:sp>
      <p:sp>
        <p:nvSpPr>
          <p:cNvPr id="8" name="Text 5"/>
          <p:cNvSpPr/>
          <p:nvPr/>
        </p:nvSpPr>
        <p:spPr>
          <a:xfrm>
            <a:off x="1071563" y="1478756"/>
            <a:ext cx="7000875" cy="235744"/>
          </a:xfrm>
          <a:prstGeom prst="rect">
            <a:avLst/>
          </a:prstGeom>
          <a:noFill/>
          <a:ln/>
        </p:spPr>
        <p:txBody>
          <a:bodyPr wrap="none" lIns="0" tIns="0" rIns="0" bIns="0" rtlCol="0" anchor="t">
            <a:spAutoFit/>
          </a:bodyPr>
          <a:lstStyle/>
          <a:p>
            <a:pPr algn="l" indent="0" marL="0">
              <a:lnSpc>
                <a:spcPts val="1900"/>
              </a:lnSpc>
              <a:buNone/>
            </a:pPr>
            <a:r>
              <a:rPr lang="en-US" sz="1090" b="1" dirty="0">
                <a:solidFill>
                  <a:srgbClr val="4A7C9C"/>
                </a:solidFill>
              </a:rPr>
              <a:t>Local AI Provides Empowerment</a:t>
            </a:r>
            <a:endParaRPr lang="en-US" sz="1090" dirty="0"/>
          </a:p>
        </p:txBody>
      </p:sp>
      <p:sp>
        <p:nvSpPr>
          <p:cNvPr id="9" name="Text 6"/>
          <p:cNvSpPr/>
          <p:nvPr/>
        </p:nvSpPr>
        <p:spPr>
          <a:xfrm>
            <a:off x="1071563" y="1785938"/>
            <a:ext cx="7000875" cy="617153"/>
          </a:xfrm>
          <a:prstGeom prst="rect">
            <a:avLst/>
          </a:prstGeom>
          <a:noFill/>
          <a:ln/>
        </p:spPr>
        <p:txBody>
          <a:bodyPr wrap="square" lIns="0" tIns="0" rIns="0" bIns="0" rtlCol="0" anchor="t">
            <a:spAutoFit/>
          </a:bodyPr>
          <a:lstStyle/>
          <a:p>
            <a:pPr algn="l" indent="0" marL="0">
              <a:lnSpc>
                <a:spcPts val="1600"/>
              </a:lnSpc>
              <a:buNone/>
            </a:pPr>
            <a:r>
              <a:rPr lang="en-US" sz="942" dirty="0">
                <a:solidFill>
                  <a:srgbClr val="2C3E50"/>
                </a:solidFill>
              </a:rPr>
              <a:t>Running AI models locally on your own computer gives you complete privacy, full control, and independence from corporate surveillance and subscription fees. Tools like Ollama make local AI accessible to everyone, demystifying the technology and putting power back in users' hands.</a:t>
            </a:r>
            <a:endParaRPr lang="en-US" sz="942" dirty="0"/>
          </a:p>
        </p:txBody>
      </p:sp>
      <p:sp>
        <p:nvSpPr>
          <p:cNvPr id="10" name="Shape 7"/>
          <p:cNvSpPr/>
          <p:nvPr/>
        </p:nvSpPr>
        <p:spPr>
          <a:xfrm>
            <a:off x="914400" y="2660266"/>
            <a:ext cx="7315200" cy="1873002"/>
          </a:xfrm>
          <a:prstGeom prst="rect">
            <a:avLst/>
          </a:prstGeom>
          <a:solidFill>
            <a:srgbClr val="F8F9FA"/>
          </a:solidFill>
          <a:ln/>
        </p:spPr>
      </p:sp>
      <p:sp>
        <p:nvSpPr>
          <p:cNvPr id="11" name="Text 8"/>
          <p:cNvSpPr/>
          <p:nvPr/>
        </p:nvSpPr>
        <p:spPr>
          <a:xfrm>
            <a:off x="1100138" y="2803141"/>
            <a:ext cx="6943725" cy="385763"/>
          </a:xfrm>
          <a:prstGeom prst="rect">
            <a:avLst/>
          </a:prstGeom>
          <a:noFill/>
          <a:ln/>
        </p:spPr>
        <p:txBody>
          <a:bodyPr wrap="none" lIns="0" tIns="0" rIns="0" bIns="0" rtlCol="0" anchor="t">
            <a:spAutoFit/>
          </a:bodyPr>
          <a:lstStyle/>
          <a:p>
            <a:pPr algn="l" indent="0" marL="0">
              <a:lnSpc>
                <a:spcPts val="3000"/>
              </a:lnSpc>
              <a:buNone/>
            </a:pPr>
            <a:r>
              <a:rPr lang="en-US" sz="1808" b="1" dirty="0">
                <a:solidFill>
                  <a:srgbClr val="1A4D2E"/>
                </a:solidFill>
              </a:rPr>
              <a:t>5</a:t>
            </a:r>
            <a:endParaRPr lang="en-US" sz="1808" dirty="0"/>
          </a:p>
        </p:txBody>
      </p:sp>
      <p:sp>
        <p:nvSpPr>
          <p:cNvPr id="12" name="Text 9"/>
          <p:cNvSpPr/>
          <p:nvPr/>
        </p:nvSpPr>
        <p:spPr>
          <a:xfrm>
            <a:off x="1100138" y="3260341"/>
            <a:ext cx="6943725" cy="235744"/>
          </a:xfrm>
          <a:prstGeom prst="rect">
            <a:avLst/>
          </a:prstGeom>
          <a:noFill/>
          <a:ln/>
        </p:spPr>
        <p:txBody>
          <a:bodyPr wrap="none" lIns="0" tIns="0" rIns="0" bIns="0" rtlCol="0" anchor="t">
            <a:spAutoFit/>
          </a:bodyPr>
          <a:lstStyle/>
          <a:p>
            <a:pPr algn="l" indent="0" marL="0">
              <a:lnSpc>
                <a:spcPts val="1900"/>
              </a:lnSpc>
              <a:buNone/>
            </a:pPr>
            <a:r>
              <a:rPr lang="en-US" sz="1090" b="1" dirty="0">
                <a:solidFill>
                  <a:srgbClr val="4A7C9C"/>
                </a:solidFill>
              </a:rPr>
              <a:t>Educators Have Critical Duties</a:t>
            </a:r>
            <a:endParaRPr lang="en-US" sz="1090" dirty="0"/>
          </a:p>
        </p:txBody>
      </p:sp>
      <p:sp>
        <p:nvSpPr>
          <p:cNvPr id="13" name="Text 10"/>
          <p:cNvSpPr/>
          <p:nvPr/>
        </p:nvSpPr>
        <p:spPr>
          <a:xfrm>
            <a:off x="1100138" y="3567522"/>
            <a:ext cx="6943725" cy="822871"/>
          </a:xfrm>
          <a:prstGeom prst="rect">
            <a:avLst/>
          </a:prstGeom>
          <a:noFill/>
          <a:ln/>
        </p:spPr>
        <p:txBody>
          <a:bodyPr wrap="square" lIns="0" tIns="0" rIns="0" bIns="0" rtlCol="0" anchor="t">
            <a:spAutoFit/>
          </a:bodyPr>
          <a:lstStyle/>
          <a:p>
            <a:pPr algn="l" indent="0" marL="0">
              <a:lnSpc>
                <a:spcPts val="1600"/>
              </a:lnSpc>
              <a:buNone/>
            </a:pPr>
            <a:r>
              <a:rPr lang="en-US" sz="942" dirty="0">
                <a:solidFill>
                  <a:srgbClr val="2C3E50"/>
                </a:solidFill>
              </a:rPr>
              <a:t>We must teach students AI literacy, emphasize verification, promote critical evaluation, address ethical implications, and model appropriate use. If we do not prepare students to use AI critically and responsibly, we are failing them. They will inherit a world shaped by AI—we must equip them to navigate it wisely, understanding both its benefits and its dangers.</a:t>
            </a:r>
            <a:endParaRPr lang="en-US" sz="942"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9144000" cy="5833402"/>
          </a:xfrm>
          <a:prstGeom prst="rect">
            <a:avLst/>
          </a:prstGeom>
        </p:spPr>
      </p:pic>
      <p:sp>
        <p:nvSpPr>
          <p:cNvPr id="3" name="Shape 0"/>
          <p:cNvSpPr/>
          <p:nvPr/>
        </p:nvSpPr>
        <p:spPr>
          <a:xfrm>
            <a:off x="571500" y="428625"/>
            <a:ext cx="8001000" cy="907256"/>
          </a:xfrm>
          <a:prstGeom prst="rect">
            <a:avLst/>
          </a:prstGeom>
          <a:solidFill>
            <a:srgbClr val="000000">
              <a:alpha val="0"/>
            </a:srgbClr>
          </a:solidFill>
          <a:ln/>
        </p:spPr>
      </p:sp>
      <p:sp>
        <p:nvSpPr>
          <p:cNvPr id="4" name="Shape 1"/>
          <p:cNvSpPr/>
          <p:nvPr/>
        </p:nvSpPr>
        <p:spPr>
          <a:xfrm>
            <a:off x="571500" y="1314450"/>
            <a:ext cx="8001000" cy="21431"/>
          </a:xfrm>
          <a:prstGeom prst="rect">
            <a:avLst/>
          </a:prstGeom>
          <a:solidFill>
            <a:srgbClr val="1A4D2E"/>
          </a:solidFill>
          <a:ln/>
        </p:spPr>
      </p:sp>
      <p:sp>
        <p:nvSpPr>
          <p:cNvPr id="5" name="Text 2"/>
          <p:cNvSpPr/>
          <p:nvPr/>
        </p:nvSpPr>
        <p:spPr>
          <a:xfrm>
            <a:off x="571500" y="428625"/>
            <a:ext cx="8001000" cy="907256"/>
          </a:xfrm>
          <a:prstGeom prst="rect">
            <a:avLst/>
          </a:prstGeom>
          <a:noFill/>
          <a:ln/>
        </p:spPr>
        <p:txBody>
          <a:bodyPr wrap="square" lIns="0" tIns="0" rIns="0" bIns="136017" rtlCol="0" anchor="t">
            <a:spAutoFit/>
          </a:bodyPr>
          <a:lstStyle/>
          <a:p>
            <a:pPr algn="l" indent="0" marL="0">
              <a:lnSpc>
                <a:spcPts val="3000"/>
              </a:lnSpc>
              <a:buNone/>
            </a:pPr>
            <a:r>
              <a:rPr lang="en-US" sz="1808" b="1" dirty="0">
                <a:solidFill>
                  <a:srgbClr val="1A4D2E"/>
                </a:solidFill>
              </a:rPr>
              <a:t>Large Language Models Are Pattern-Matching Engines, Not Intelligent Beings</a:t>
            </a:r>
            <a:endParaRPr lang="en-US" sz="1808" dirty="0"/>
          </a:p>
        </p:txBody>
      </p:sp>
      <p:pic>
        <p:nvPicPr>
          <p:cNvPr id="6" name="Image 1" descr="preencoded.png">    </p:cNvPr>
          <p:cNvPicPr>
            <a:picLocks noChangeAspect="1"/>
          </p:cNvPicPr>
          <p:nvPr/>
        </p:nvPicPr>
        <p:blipFill>
          <a:blip r:embed="rId2"/>
          <a:stretch>
            <a:fillRect/>
          </a:stretch>
        </p:blipFill>
        <p:spPr>
          <a:xfrm>
            <a:off x="571500" y="2355010"/>
            <a:ext cx="3063218" cy="1722062"/>
          </a:xfrm>
          <a:prstGeom prst="rect">
            <a:avLst/>
          </a:prstGeom>
        </p:spPr>
      </p:pic>
      <p:sp>
        <p:nvSpPr>
          <p:cNvPr id="7" name="Text 3"/>
          <p:cNvSpPr/>
          <p:nvPr/>
        </p:nvSpPr>
        <p:spPr>
          <a:xfrm>
            <a:off x="571500" y="4191372"/>
            <a:ext cx="3063218" cy="437164"/>
          </a:xfrm>
          <a:prstGeom prst="rect">
            <a:avLst/>
          </a:prstGeom>
          <a:noFill/>
          <a:ln/>
        </p:spPr>
        <p:txBody>
          <a:bodyPr wrap="square" lIns="0" tIns="0" rIns="0" bIns="0" rtlCol="0" anchor="t">
            <a:spAutoFit/>
          </a:bodyPr>
          <a:lstStyle/>
          <a:p>
            <a:pPr algn="ctr" indent="0" marL="0">
              <a:lnSpc>
                <a:spcPts val="1700"/>
              </a:lnSpc>
              <a:buNone/>
            </a:pPr>
            <a:r>
              <a:rPr lang="en-US" sz="942" i="1" dirty="0">
                <a:solidFill>
                  <a:srgbClr val="4A7C9C"/>
                </a:solidFill>
              </a:rPr>
              <a:t>A parrot can repeat Shakespeare without understanding Shakespeare.</a:t>
            </a:r>
            <a:endParaRPr lang="en-US" sz="942" dirty="0"/>
          </a:p>
        </p:txBody>
      </p:sp>
      <p:sp>
        <p:nvSpPr>
          <p:cNvPr id="8" name="Text 4"/>
          <p:cNvSpPr/>
          <p:nvPr/>
        </p:nvSpPr>
        <p:spPr>
          <a:xfrm>
            <a:off x="3863318" y="1600200"/>
            <a:ext cx="4709154" cy="655746"/>
          </a:xfrm>
          <a:prstGeom prst="rect">
            <a:avLst/>
          </a:prstGeom>
          <a:noFill/>
          <a:ln/>
        </p:spPr>
        <p:txBody>
          <a:bodyPr wrap="square" lIns="0" tIns="0" rIns="0" bIns="0" rtlCol="0" anchor="t">
            <a:spAutoFit/>
          </a:bodyPr>
          <a:lstStyle/>
          <a:p>
            <a:pPr algn="l" indent="0" marL="0">
              <a:lnSpc>
                <a:spcPts val="1700"/>
              </a:lnSpc>
              <a:buNone/>
            </a:pPr>
            <a:r>
              <a:rPr lang="en-US" sz="942" dirty="0">
                <a:solidFill>
                  <a:srgbClr val="2C3E50"/>
                </a:solidFill>
              </a:rPr>
              <a:t>The term </a:t>
            </a:r>
            <a:pPr algn="l" indent="0" marL="0">
              <a:lnSpc>
                <a:spcPts val="1700"/>
              </a:lnSpc>
              <a:buNone/>
            </a:pPr>
            <a:r>
              <a:rPr lang="en-US" sz="885" b="1" dirty="0">
                <a:solidFill>
                  <a:srgbClr val="1A4D2E"/>
                </a:solidFill>
              </a:rPr>
              <a:t>"stochastic parrot"</a:t>
            </a:r>
            <a:pPr algn="l" indent="0" marL="0">
              <a:lnSpc>
                <a:spcPts val="1700"/>
              </a:lnSpc>
              <a:buNone/>
            </a:pPr>
            <a:r>
              <a:rPr lang="en-US" sz="942" dirty="0">
                <a:solidFill>
                  <a:srgbClr val="2C3E50"/>
                </a:solidFill>
              </a:rPr>
              <a:t> was coined by researchers Emily Bender and </a:t>
            </a:r>
            <a:pPr algn="l" indent="0" marL="0">
              <a:lnSpc>
                <a:spcPts val="1700"/>
              </a:lnSpc>
              <a:buNone/>
            </a:pPr>
            <a:r>
              <a:rPr lang="en-US" sz="942" dirty="0">
                <a:solidFill>
                  <a:srgbClr val="2C3E50"/>
                </a:solidFill>
              </a:rPr>
              <a:t>Timnit Gebru to describe what LLMs actually do: they repeat patterns from </a:t>
            </a:r>
            <a:pPr algn="l" indent="0" marL="0">
              <a:lnSpc>
                <a:spcPts val="1700"/>
              </a:lnSpc>
              <a:buNone/>
            </a:pPr>
            <a:r>
              <a:rPr lang="en-US" sz="942" dirty="0">
                <a:solidFill>
                  <a:srgbClr val="2C3E50"/>
                </a:solidFill>
              </a:rPr>
              <a:t>their training data in probabilistic ways, without understanding meaning.</a:t>
            </a:r>
            <a:endParaRPr lang="en-US" sz="942" dirty="0"/>
          </a:p>
        </p:txBody>
      </p:sp>
      <p:sp>
        <p:nvSpPr>
          <p:cNvPr id="9" name="Text 5"/>
          <p:cNvSpPr/>
          <p:nvPr/>
        </p:nvSpPr>
        <p:spPr>
          <a:xfrm>
            <a:off x="3863318" y="2541696"/>
            <a:ext cx="4709154" cy="437164"/>
          </a:xfrm>
          <a:prstGeom prst="rect">
            <a:avLst/>
          </a:prstGeom>
          <a:noFill/>
          <a:ln/>
        </p:spPr>
        <p:txBody>
          <a:bodyPr wrap="square" lIns="0" tIns="0" rIns="0" bIns="0" rtlCol="0" anchor="t">
            <a:spAutoFit/>
          </a:bodyPr>
          <a:lstStyle/>
          <a:p>
            <a:pPr algn="l" indent="0" marL="0">
              <a:lnSpc>
                <a:spcPts val="1700"/>
              </a:lnSpc>
              <a:buNone/>
            </a:pPr>
            <a:r>
              <a:rPr lang="en-US" sz="885" b="1" dirty="0">
                <a:solidFill>
                  <a:srgbClr val="C1502E"/>
                </a:solidFill>
              </a:rPr>
              <a:t>No consciousness:</a:t>
            </a:r>
            <a:pPr algn="l" indent="0" marL="0">
              <a:lnSpc>
                <a:spcPts val="1700"/>
              </a:lnSpc>
              <a:buNone/>
            </a:pPr>
            <a:r>
              <a:rPr lang="en-US" sz="942" dirty="0">
                <a:solidFill>
                  <a:srgbClr val="2C3E50"/>
                </a:solidFill>
              </a:rPr>
              <a:t> LLMs have no awareness, no understanding, no internal </a:t>
            </a:r>
            <a:pPr algn="l" indent="0" marL="0">
              <a:lnSpc>
                <a:spcPts val="1700"/>
              </a:lnSpc>
              <a:buNone/>
            </a:pPr>
            <a:r>
              <a:rPr lang="en-US" sz="942" dirty="0">
                <a:solidFill>
                  <a:srgbClr val="2C3E50"/>
                </a:solidFill>
              </a:rPr>
              <a:t>mental states.</a:t>
            </a:r>
            <a:endParaRPr lang="en-US" sz="885" dirty="0"/>
          </a:p>
        </p:txBody>
      </p:sp>
      <p:sp>
        <p:nvSpPr>
          <p:cNvPr id="10" name="Text 6"/>
          <p:cNvSpPr/>
          <p:nvPr/>
        </p:nvSpPr>
        <p:spPr>
          <a:xfrm>
            <a:off x="3863318" y="3093160"/>
            <a:ext cx="4709154" cy="437164"/>
          </a:xfrm>
          <a:prstGeom prst="rect">
            <a:avLst/>
          </a:prstGeom>
          <a:noFill/>
          <a:ln/>
        </p:spPr>
        <p:txBody>
          <a:bodyPr wrap="square" lIns="0" tIns="0" rIns="0" bIns="0" rtlCol="0" anchor="t">
            <a:spAutoFit/>
          </a:bodyPr>
          <a:lstStyle/>
          <a:p>
            <a:pPr algn="l" indent="0" marL="0">
              <a:lnSpc>
                <a:spcPts val="1700"/>
              </a:lnSpc>
              <a:buNone/>
            </a:pPr>
            <a:r>
              <a:rPr lang="en-US" sz="885" b="1" dirty="0">
                <a:solidFill>
                  <a:srgbClr val="C1502E"/>
                </a:solidFill>
              </a:rPr>
              <a:t>No true comprehension:</a:t>
            </a:r>
            <a:pPr algn="l" indent="0" marL="0">
              <a:lnSpc>
                <a:spcPts val="1700"/>
              </a:lnSpc>
              <a:buNone/>
            </a:pPr>
            <a:r>
              <a:rPr lang="en-US" sz="942" dirty="0">
                <a:solidFill>
                  <a:srgbClr val="2C3E50"/>
                </a:solidFill>
              </a:rPr>
              <a:t> They process statistical patterns in text, not </a:t>
            </a:r>
            <a:pPr algn="l" indent="0" marL="0">
              <a:lnSpc>
                <a:spcPts val="1700"/>
              </a:lnSpc>
              <a:buNone/>
            </a:pPr>
            <a:r>
              <a:rPr lang="en-US" sz="942" dirty="0">
                <a:solidFill>
                  <a:srgbClr val="2C3E50"/>
                </a:solidFill>
              </a:rPr>
              <a:t>meaning.</a:t>
            </a:r>
            <a:endParaRPr lang="en-US" sz="885" dirty="0"/>
          </a:p>
        </p:txBody>
      </p:sp>
      <p:sp>
        <p:nvSpPr>
          <p:cNvPr id="11" name="Text 7"/>
          <p:cNvSpPr/>
          <p:nvPr/>
        </p:nvSpPr>
        <p:spPr>
          <a:xfrm>
            <a:off x="3863318" y="3644624"/>
            <a:ext cx="4709154" cy="437164"/>
          </a:xfrm>
          <a:prstGeom prst="rect">
            <a:avLst/>
          </a:prstGeom>
          <a:noFill/>
          <a:ln/>
        </p:spPr>
        <p:txBody>
          <a:bodyPr wrap="square" lIns="0" tIns="0" rIns="0" bIns="0" rtlCol="0" anchor="t">
            <a:spAutoFit/>
          </a:bodyPr>
          <a:lstStyle/>
          <a:p>
            <a:pPr algn="l" indent="0" marL="0">
              <a:lnSpc>
                <a:spcPts val="1700"/>
              </a:lnSpc>
              <a:buNone/>
            </a:pPr>
            <a:r>
              <a:rPr lang="en-US" sz="885" b="1" dirty="0">
                <a:solidFill>
                  <a:srgbClr val="C1502E"/>
                </a:solidFill>
              </a:rPr>
              <a:t>Pattern matching at scale:</a:t>
            </a:r>
            <a:pPr algn="l" indent="0" marL="0">
              <a:lnSpc>
                <a:spcPts val="1700"/>
              </a:lnSpc>
              <a:buNone/>
            </a:pPr>
            <a:r>
              <a:rPr lang="en-US" sz="942" dirty="0">
                <a:solidFill>
                  <a:srgbClr val="2C3E50"/>
                </a:solidFill>
              </a:rPr>
              <a:t> They predict the next most likely word based on </a:t>
            </a:r>
            <a:pPr algn="l" indent="0" marL="0">
              <a:lnSpc>
                <a:spcPts val="1700"/>
              </a:lnSpc>
              <a:buNone/>
            </a:pPr>
            <a:r>
              <a:rPr lang="en-US" sz="942" dirty="0">
                <a:solidFill>
                  <a:srgbClr val="2C3E50"/>
                </a:solidFill>
              </a:rPr>
              <a:t>billions of examples.</a:t>
            </a:r>
            <a:endParaRPr lang="en-US" sz="885" dirty="0"/>
          </a:p>
        </p:txBody>
      </p:sp>
      <p:sp>
        <p:nvSpPr>
          <p:cNvPr id="12" name="Text 8"/>
          <p:cNvSpPr/>
          <p:nvPr/>
        </p:nvSpPr>
        <p:spPr>
          <a:xfrm>
            <a:off x="3863318" y="4196088"/>
            <a:ext cx="4709154" cy="437164"/>
          </a:xfrm>
          <a:prstGeom prst="rect">
            <a:avLst/>
          </a:prstGeom>
          <a:noFill/>
          <a:ln/>
        </p:spPr>
        <p:txBody>
          <a:bodyPr wrap="square" lIns="0" tIns="0" rIns="0" bIns="0" rtlCol="0" anchor="t">
            <a:spAutoFit/>
          </a:bodyPr>
          <a:lstStyle/>
          <a:p>
            <a:pPr algn="l" indent="0" marL="0">
              <a:lnSpc>
                <a:spcPts val="1700"/>
              </a:lnSpc>
              <a:buNone/>
            </a:pPr>
            <a:r>
              <a:rPr lang="en-US" sz="885" b="1" dirty="0">
                <a:solidFill>
                  <a:srgbClr val="C1502E"/>
                </a:solidFill>
              </a:rPr>
              <a:t>Sophisticated mimicry:</a:t>
            </a:r>
            <a:pPr algn="l" indent="0" marL="0">
              <a:lnSpc>
                <a:spcPts val="1700"/>
              </a:lnSpc>
              <a:buNone/>
            </a:pPr>
            <a:r>
              <a:rPr lang="en-US" sz="942" dirty="0">
                <a:solidFill>
                  <a:srgbClr val="2C3E50"/>
                </a:solidFill>
              </a:rPr>
              <a:t> They appear intelligent because they have seen so </a:t>
            </a:r>
            <a:pPr algn="l" indent="0" marL="0">
              <a:lnSpc>
                <a:spcPts val="1700"/>
              </a:lnSpc>
              <a:buNone/>
            </a:pPr>
            <a:r>
              <a:rPr lang="en-US" sz="942" dirty="0">
                <a:solidFill>
                  <a:srgbClr val="2C3E50"/>
                </a:solidFill>
              </a:rPr>
              <a:t>many examples of intelligent-sounding text.</a:t>
            </a:r>
            <a:endParaRPr lang="en-US" sz="885" dirty="0"/>
          </a:p>
        </p:txBody>
      </p:sp>
      <p:sp>
        <p:nvSpPr>
          <p:cNvPr id="13" name="Text 9"/>
          <p:cNvSpPr/>
          <p:nvPr/>
        </p:nvSpPr>
        <p:spPr>
          <a:xfrm>
            <a:off x="3863318" y="4933290"/>
            <a:ext cx="4709154" cy="450056"/>
          </a:xfrm>
          <a:prstGeom prst="rect">
            <a:avLst/>
          </a:prstGeom>
          <a:noFill/>
          <a:ln/>
        </p:spPr>
        <p:txBody>
          <a:bodyPr wrap="square" lIns="0" tIns="0" rIns="0" bIns="0" rtlCol="0" anchor="t">
            <a:spAutoFit/>
          </a:bodyPr>
          <a:lstStyle/>
          <a:p>
            <a:pPr algn="l" indent="0" marL="0">
              <a:lnSpc>
                <a:spcPts val="1200"/>
              </a:lnSpc>
              <a:buNone/>
            </a:pPr>
            <a:r>
              <a:rPr lang="en-US" sz="542" dirty="0">
                <a:solidFill>
                  <a:srgbClr val="4A7C9C"/>
                </a:solidFill>
              </a:rPr>
              <a:t>1</a:t>
            </a:r>
            <a:pPr algn="l" indent="0" marL="0">
              <a:lnSpc>
                <a:spcPts val="1200"/>
              </a:lnSpc>
              <a:buNone/>
            </a:pPr>
            <a:r>
              <a:rPr lang="en-US" sz="727" dirty="0">
                <a:solidFill>
                  <a:srgbClr val="4A7C9C"/>
                </a:solidFill>
              </a:rPr>
              <a:t> Bender, E. M., Gebru, T., McMillan-Major, A., &amp; Shmitchell, S. (2021). On the Dangers of Stochastic </a:t>
            </a:r>
            <a:pPr algn="l" indent="0" marL="0">
              <a:lnSpc>
                <a:spcPts val="1200"/>
              </a:lnSpc>
              <a:buNone/>
            </a:pPr>
            <a:r>
              <a:rPr lang="en-US" sz="727" dirty="0">
                <a:solidFill>
                  <a:srgbClr val="4A7C9C"/>
                </a:solidFill>
              </a:rPr>
              <a:t>Parrots: Can Language Models Be Too Big? </a:t>
            </a:r>
            <a:pPr algn="l" indent="0" marL="0">
              <a:lnSpc>
                <a:spcPts val="1200"/>
              </a:lnSpc>
              <a:buNone/>
            </a:pPr>
            <a:r>
              <a:rPr lang="en-US" sz="727" i="1" dirty="0">
                <a:solidFill>
                  <a:srgbClr val="4A7C9C"/>
                </a:solidFill>
              </a:rPr>
              <a:t>Proceedings of the 2021 ACM Conference on Fairness, Accountability, and Transparency</a:t>
            </a:r>
            <a:pPr algn="l" indent="0" marL="0">
              <a:lnSpc>
                <a:spcPts val="1200"/>
              </a:lnSpc>
              <a:buNone/>
            </a:pPr>
            <a:r>
              <a:rPr lang="en-US" sz="727" dirty="0">
                <a:solidFill>
                  <a:srgbClr val="4A7C9C"/>
                </a:solidFill>
              </a:rPr>
              <a:t>, 610-623. [9,769+ citations]</a:t>
            </a:r>
            <a:endParaRPr lang="en-US" sz="542"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Slide 3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9144000" cy="5143500"/>
          </a:xfrm>
          <a:prstGeom prst="rect">
            <a:avLst/>
          </a:prstGeom>
        </p:spPr>
      </p:pic>
      <p:sp>
        <p:nvSpPr>
          <p:cNvPr id="3" name="Shape 0"/>
          <p:cNvSpPr/>
          <p:nvPr/>
        </p:nvSpPr>
        <p:spPr>
          <a:xfrm>
            <a:off x="571500" y="250031"/>
            <a:ext cx="8001000" cy="507206"/>
          </a:xfrm>
          <a:prstGeom prst="rect">
            <a:avLst/>
          </a:prstGeom>
          <a:solidFill>
            <a:srgbClr val="000000">
              <a:alpha val="0"/>
            </a:srgbClr>
          </a:solidFill>
          <a:ln/>
        </p:spPr>
      </p:sp>
      <p:sp>
        <p:nvSpPr>
          <p:cNvPr id="4" name="Shape 1"/>
          <p:cNvSpPr/>
          <p:nvPr/>
        </p:nvSpPr>
        <p:spPr>
          <a:xfrm>
            <a:off x="571500" y="735806"/>
            <a:ext cx="8001000" cy="21431"/>
          </a:xfrm>
          <a:prstGeom prst="rect">
            <a:avLst/>
          </a:prstGeom>
          <a:solidFill>
            <a:srgbClr val="1A4D2E"/>
          </a:solidFill>
          <a:ln/>
        </p:spPr>
      </p:sp>
      <p:sp>
        <p:nvSpPr>
          <p:cNvPr id="5" name="Text 2"/>
          <p:cNvSpPr/>
          <p:nvPr/>
        </p:nvSpPr>
        <p:spPr>
          <a:xfrm>
            <a:off x="571500" y="250031"/>
            <a:ext cx="8001000" cy="507206"/>
          </a:xfrm>
          <a:prstGeom prst="rect">
            <a:avLst/>
          </a:prstGeom>
          <a:noFill/>
          <a:ln/>
        </p:spPr>
        <p:txBody>
          <a:bodyPr wrap="none" lIns="0" tIns="0" rIns="0" bIns="119126" rtlCol="0" anchor="t">
            <a:spAutoFit/>
          </a:bodyPr>
          <a:lstStyle/>
          <a:p>
            <a:pPr algn="l" indent="0" marL="0">
              <a:lnSpc>
                <a:spcPts val="3000"/>
              </a:lnSpc>
              <a:buNone/>
            </a:pPr>
            <a:r>
              <a:rPr lang="en-US" sz="1808" b="1" dirty="0">
                <a:solidFill>
                  <a:srgbClr val="1A4D2E"/>
                </a:solidFill>
              </a:rPr>
              <a:t>Recommended Resources for Further Learning</a:t>
            </a:r>
            <a:endParaRPr lang="en-US" sz="1808" dirty="0"/>
          </a:p>
        </p:txBody>
      </p:sp>
      <p:sp>
        <p:nvSpPr>
          <p:cNvPr id="6" name="Shape 3"/>
          <p:cNvSpPr/>
          <p:nvPr/>
        </p:nvSpPr>
        <p:spPr>
          <a:xfrm>
            <a:off x="571500" y="864394"/>
            <a:ext cx="3914775" cy="3429000"/>
          </a:xfrm>
          <a:prstGeom prst="rect">
            <a:avLst/>
          </a:prstGeom>
          <a:solidFill>
            <a:srgbClr val="F8F9FA"/>
          </a:solidFill>
          <a:ln/>
        </p:spPr>
      </p:sp>
      <p:sp>
        <p:nvSpPr>
          <p:cNvPr id="7" name="Text 4"/>
          <p:cNvSpPr/>
          <p:nvPr/>
        </p:nvSpPr>
        <p:spPr>
          <a:xfrm>
            <a:off x="714375" y="978694"/>
            <a:ext cx="3629025" cy="235744"/>
          </a:xfrm>
          <a:prstGeom prst="rect">
            <a:avLst/>
          </a:prstGeom>
          <a:noFill/>
          <a:ln/>
        </p:spPr>
        <p:txBody>
          <a:bodyPr wrap="none" lIns="0" tIns="0" rIns="0" bIns="0" rtlCol="0" anchor="t">
            <a:spAutoFit/>
          </a:bodyPr>
          <a:lstStyle/>
          <a:p>
            <a:pPr algn="l" indent="0" marL="0">
              <a:lnSpc>
                <a:spcPts val="1900"/>
              </a:lnSpc>
              <a:buNone/>
            </a:pPr>
            <a:r>
              <a:rPr lang="en-US" sz="1090" b="1" dirty="0">
                <a:solidFill>
                  <a:srgbClr val="1A4D2E"/>
                </a:solidFill>
              </a:rPr>
              <a:t>Essential Books</a:t>
            </a:r>
            <a:endParaRPr lang="en-US" sz="1090" dirty="0"/>
          </a:p>
        </p:txBody>
      </p:sp>
      <p:sp>
        <p:nvSpPr>
          <p:cNvPr id="8" name="Text 5"/>
          <p:cNvSpPr/>
          <p:nvPr/>
        </p:nvSpPr>
        <p:spPr>
          <a:xfrm>
            <a:off x="714375" y="1300163"/>
            <a:ext cx="3629025" cy="182166"/>
          </a:xfrm>
          <a:prstGeom prst="rect">
            <a:avLst/>
          </a:prstGeom>
          <a:noFill/>
          <a:ln/>
        </p:spPr>
        <p:txBody>
          <a:bodyPr wrap="none" lIns="0" tIns="0" rIns="0" bIns="0" rtlCol="0" anchor="t">
            <a:spAutoFit/>
          </a:bodyPr>
          <a:lstStyle/>
          <a:p>
            <a:pPr algn="l" indent="0" marL="0">
              <a:lnSpc>
                <a:spcPts val="1400"/>
              </a:lnSpc>
              <a:buNone/>
            </a:pPr>
            <a:r>
              <a:rPr lang="en-US" sz="834" b="1" dirty="0">
                <a:solidFill>
                  <a:srgbClr val="4A7C9C"/>
                </a:solidFill>
              </a:rPr>
              <a:t>The Shallows: What the Internet Is Doing to Our Brains</a:t>
            </a:r>
            <a:endParaRPr lang="en-US" sz="834" dirty="0"/>
          </a:p>
        </p:txBody>
      </p:sp>
      <p:sp>
        <p:nvSpPr>
          <p:cNvPr id="9" name="Text 6"/>
          <p:cNvSpPr/>
          <p:nvPr/>
        </p:nvSpPr>
        <p:spPr>
          <a:xfrm>
            <a:off x="714375" y="1510903"/>
            <a:ext cx="3629025" cy="342900"/>
          </a:xfrm>
          <a:prstGeom prst="rect">
            <a:avLst/>
          </a:prstGeom>
          <a:noFill/>
          <a:ln/>
        </p:spPr>
        <p:txBody>
          <a:bodyPr wrap="square" lIns="0" tIns="0" rIns="0" bIns="0" rtlCol="0" anchor="t">
            <a:spAutoFit/>
          </a:bodyPr>
          <a:lstStyle/>
          <a:p>
            <a:pPr algn="l" indent="0" marL="0">
              <a:lnSpc>
                <a:spcPts val="1400"/>
              </a:lnSpc>
              <a:buNone/>
            </a:pPr>
            <a:r>
              <a:rPr lang="en-US" sz="834" dirty="0">
                <a:solidFill>
                  <a:srgbClr val="2C3E50"/>
                </a:solidFill>
              </a:rPr>
              <a:t>Nicholas Carr (2010) — Explores how technology reshapes cognition and memory</a:t>
            </a:r>
            <a:endParaRPr lang="en-US" sz="834" dirty="0"/>
          </a:p>
        </p:txBody>
      </p:sp>
      <p:sp>
        <p:nvSpPr>
          <p:cNvPr id="10" name="Text 7"/>
          <p:cNvSpPr/>
          <p:nvPr/>
        </p:nvSpPr>
        <p:spPr>
          <a:xfrm>
            <a:off x="714375" y="1932384"/>
            <a:ext cx="3629025" cy="364331"/>
          </a:xfrm>
          <a:prstGeom prst="rect">
            <a:avLst/>
          </a:prstGeom>
          <a:noFill/>
          <a:ln/>
        </p:spPr>
        <p:txBody>
          <a:bodyPr wrap="square" lIns="0" tIns="0" rIns="0" bIns="0" rtlCol="0" anchor="t">
            <a:spAutoFit/>
          </a:bodyPr>
          <a:lstStyle/>
          <a:p>
            <a:pPr algn="l" indent="0" marL="0">
              <a:lnSpc>
                <a:spcPts val="1400"/>
              </a:lnSpc>
              <a:buNone/>
            </a:pPr>
            <a:r>
              <a:rPr lang="en-US" sz="834" b="1" dirty="0">
                <a:solidFill>
                  <a:srgbClr val="4A7C9C"/>
                </a:solidFill>
              </a:rPr>
              <a:t>Algorithms of Oppression: How Search Engines Reinforce Racism</a:t>
            </a:r>
            <a:endParaRPr lang="en-US" sz="834" dirty="0"/>
          </a:p>
        </p:txBody>
      </p:sp>
      <p:sp>
        <p:nvSpPr>
          <p:cNvPr id="11" name="Text 8"/>
          <p:cNvSpPr/>
          <p:nvPr/>
        </p:nvSpPr>
        <p:spPr>
          <a:xfrm>
            <a:off x="714375" y="2325291"/>
            <a:ext cx="3629025" cy="342900"/>
          </a:xfrm>
          <a:prstGeom prst="rect">
            <a:avLst/>
          </a:prstGeom>
          <a:noFill/>
          <a:ln/>
        </p:spPr>
        <p:txBody>
          <a:bodyPr wrap="square" lIns="0" tIns="0" rIns="0" bIns="0" rtlCol="0" anchor="t">
            <a:spAutoFit/>
          </a:bodyPr>
          <a:lstStyle/>
          <a:p>
            <a:pPr algn="l" indent="0" marL="0">
              <a:lnSpc>
                <a:spcPts val="1400"/>
              </a:lnSpc>
              <a:buNone/>
            </a:pPr>
            <a:r>
              <a:rPr lang="en-US" sz="834" dirty="0">
                <a:solidFill>
                  <a:srgbClr val="2C3E50"/>
                </a:solidFill>
              </a:rPr>
              <a:t>Safiya Noble (2018) — Examines bias and discrimination in AI systems</a:t>
            </a:r>
            <a:endParaRPr lang="en-US" sz="834" dirty="0"/>
          </a:p>
        </p:txBody>
      </p:sp>
      <p:sp>
        <p:nvSpPr>
          <p:cNvPr id="12" name="Text 9"/>
          <p:cNvSpPr/>
          <p:nvPr/>
        </p:nvSpPr>
        <p:spPr>
          <a:xfrm>
            <a:off x="714375" y="2725341"/>
            <a:ext cx="3629025" cy="182166"/>
          </a:xfrm>
          <a:prstGeom prst="rect">
            <a:avLst/>
          </a:prstGeom>
          <a:noFill/>
          <a:ln/>
        </p:spPr>
        <p:txBody>
          <a:bodyPr wrap="none" lIns="0" tIns="0" rIns="0" bIns="0" rtlCol="0" anchor="t">
            <a:spAutoFit/>
          </a:bodyPr>
          <a:lstStyle/>
          <a:p>
            <a:pPr algn="l" indent="0" marL="0">
              <a:lnSpc>
                <a:spcPts val="1400"/>
              </a:lnSpc>
              <a:buNone/>
            </a:pPr>
            <a:r>
              <a:rPr lang="en-US" sz="834" b="1" dirty="0">
                <a:solidFill>
                  <a:srgbClr val="4A7C9C"/>
                </a:solidFill>
              </a:rPr>
              <a:t>Life 3.0: Being Human in the Age of Artificial Intelligence</a:t>
            </a:r>
            <a:endParaRPr lang="en-US" sz="834" dirty="0"/>
          </a:p>
        </p:txBody>
      </p:sp>
      <p:sp>
        <p:nvSpPr>
          <p:cNvPr id="13" name="Text 10"/>
          <p:cNvSpPr/>
          <p:nvPr/>
        </p:nvSpPr>
        <p:spPr>
          <a:xfrm>
            <a:off x="714375" y="2936081"/>
            <a:ext cx="3629025" cy="342900"/>
          </a:xfrm>
          <a:prstGeom prst="rect">
            <a:avLst/>
          </a:prstGeom>
          <a:noFill/>
          <a:ln/>
        </p:spPr>
        <p:txBody>
          <a:bodyPr wrap="square" lIns="0" tIns="0" rIns="0" bIns="0" rtlCol="0" anchor="t">
            <a:spAutoFit/>
          </a:bodyPr>
          <a:lstStyle/>
          <a:p>
            <a:pPr algn="l" indent="0" marL="0">
              <a:lnSpc>
                <a:spcPts val="1400"/>
              </a:lnSpc>
              <a:buNone/>
            </a:pPr>
            <a:r>
              <a:rPr lang="en-US" sz="834" dirty="0">
                <a:solidFill>
                  <a:srgbClr val="2C3E50"/>
                </a:solidFill>
              </a:rPr>
              <a:t>Max Tegmark (2017) — Discusses AI's future impact on society and humanity</a:t>
            </a:r>
            <a:endParaRPr lang="en-US" sz="834" dirty="0"/>
          </a:p>
        </p:txBody>
      </p:sp>
      <p:sp>
        <p:nvSpPr>
          <p:cNvPr id="14" name="Text 11"/>
          <p:cNvSpPr/>
          <p:nvPr/>
        </p:nvSpPr>
        <p:spPr>
          <a:xfrm>
            <a:off x="714375" y="3336131"/>
            <a:ext cx="3629025" cy="182166"/>
          </a:xfrm>
          <a:prstGeom prst="rect">
            <a:avLst/>
          </a:prstGeom>
          <a:noFill/>
          <a:ln/>
        </p:spPr>
        <p:txBody>
          <a:bodyPr wrap="none" lIns="0" tIns="0" rIns="0" bIns="0" rtlCol="0" anchor="t">
            <a:spAutoFit/>
          </a:bodyPr>
          <a:lstStyle/>
          <a:p>
            <a:pPr algn="l" indent="0" marL="0">
              <a:lnSpc>
                <a:spcPts val="1400"/>
              </a:lnSpc>
              <a:buNone/>
            </a:pPr>
            <a:r>
              <a:rPr lang="en-US" sz="834" b="1" dirty="0">
                <a:solidFill>
                  <a:srgbClr val="4A7C9C"/>
                </a:solidFill>
              </a:rPr>
              <a:t>Superintelligence: Paths, Dangers, Strategies</a:t>
            </a:r>
            <a:endParaRPr lang="en-US" sz="834" dirty="0"/>
          </a:p>
        </p:txBody>
      </p:sp>
      <p:sp>
        <p:nvSpPr>
          <p:cNvPr id="15" name="Text 12"/>
          <p:cNvSpPr/>
          <p:nvPr/>
        </p:nvSpPr>
        <p:spPr>
          <a:xfrm>
            <a:off x="714375" y="3546872"/>
            <a:ext cx="3629025" cy="342900"/>
          </a:xfrm>
          <a:prstGeom prst="rect">
            <a:avLst/>
          </a:prstGeom>
          <a:noFill/>
          <a:ln/>
        </p:spPr>
        <p:txBody>
          <a:bodyPr wrap="square" lIns="0" tIns="0" rIns="0" bIns="0" rtlCol="0" anchor="t">
            <a:spAutoFit/>
          </a:bodyPr>
          <a:lstStyle/>
          <a:p>
            <a:pPr algn="l" indent="0" marL="0">
              <a:lnSpc>
                <a:spcPts val="1400"/>
              </a:lnSpc>
              <a:buNone/>
            </a:pPr>
            <a:r>
              <a:rPr lang="en-US" sz="834" dirty="0">
                <a:solidFill>
                  <a:srgbClr val="2C3E50"/>
                </a:solidFill>
              </a:rPr>
              <a:t>Nick Bostrom (2014) — Analyzes existential risks and safety challenges of AI</a:t>
            </a:r>
            <a:endParaRPr lang="en-US" sz="834" dirty="0"/>
          </a:p>
        </p:txBody>
      </p:sp>
      <p:sp>
        <p:nvSpPr>
          <p:cNvPr id="16" name="Shape 13"/>
          <p:cNvSpPr/>
          <p:nvPr/>
        </p:nvSpPr>
        <p:spPr>
          <a:xfrm>
            <a:off x="4657725" y="864394"/>
            <a:ext cx="3914775" cy="3429000"/>
          </a:xfrm>
          <a:prstGeom prst="rect">
            <a:avLst/>
          </a:prstGeom>
          <a:solidFill>
            <a:srgbClr val="F8F9FA"/>
          </a:solidFill>
          <a:ln/>
        </p:spPr>
      </p:sp>
      <p:sp>
        <p:nvSpPr>
          <p:cNvPr id="17" name="Text 14"/>
          <p:cNvSpPr/>
          <p:nvPr/>
        </p:nvSpPr>
        <p:spPr>
          <a:xfrm>
            <a:off x="4800600" y="978694"/>
            <a:ext cx="3629025" cy="235744"/>
          </a:xfrm>
          <a:prstGeom prst="rect">
            <a:avLst/>
          </a:prstGeom>
          <a:noFill/>
          <a:ln/>
        </p:spPr>
        <p:txBody>
          <a:bodyPr wrap="none" lIns="0" tIns="0" rIns="0" bIns="0" rtlCol="0" anchor="t">
            <a:spAutoFit/>
          </a:bodyPr>
          <a:lstStyle/>
          <a:p>
            <a:pPr algn="l" indent="0" marL="0">
              <a:lnSpc>
                <a:spcPts val="1900"/>
              </a:lnSpc>
              <a:buNone/>
            </a:pPr>
            <a:r>
              <a:rPr lang="en-US" sz="1090" b="1" dirty="0">
                <a:solidFill>
                  <a:srgbClr val="1A4D2E"/>
                </a:solidFill>
              </a:rPr>
              <a:t>Key Research Papers</a:t>
            </a:r>
            <a:endParaRPr lang="en-US" sz="1090" dirty="0"/>
          </a:p>
        </p:txBody>
      </p:sp>
      <p:sp>
        <p:nvSpPr>
          <p:cNvPr id="18" name="Text 15"/>
          <p:cNvSpPr/>
          <p:nvPr/>
        </p:nvSpPr>
        <p:spPr>
          <a:xfrm>
            <a:off x="4800600" y="1300163"/>
            <a:ext cx="3629025" cy="182166"/>
          </a:xfrm>
          <a:prstGeom prst="rect">
            <a:avLst/>
          </a:prstGeom>
          <a:noFill/>
          <a:ln/>
        </p:spPr>
        <p:txBody>
          <a:bodyPr wrap="none" lIns="0" tIns="0" rIns="0" bIns="0" rtlCol="0" anchor="t">
            <a:spAutoFit/>
          </a:bodyPr>
          <a:lstStyle/>
          <a:p>
            <a:pPr algn="l" indent="0" marL="0">
              <a:lnSpc>
                <a:spcPts val="1400"/>
              </a:lnSpc>
              <a:buNone/>
            </a:pPr>
            <a:r>
              <a:rPr lang="en-US" sz="834" b="1" dirty="0">
                <a:solidFill>
                  <a:srgbClr val="4A7C9C"/>
                </a:solidFill>
              </a:rPr>
              <a:t>On the Dangers of Stochastic Parrots</a:t>
            </a:r>
            <a:endParaRPr lang="en-US" sz="834" dirty="0"/>
          </a:p>
        </p:txBody>
      </p:sp>
      <p:sp>
        <p:nvSpPr>
          <p:cNvPr id="19" name="Text 16"/>
          <p:cNvSpPr/>
          <p:nvPr/>
        </p:nvSpPr>
        <p:spPr>
          <a:xfrm>
            <a:off x="4800600" y="1510903"/>
            <a:ext cx="3629025" cy="342900"/>
          </a:xfrm>
          <a:prstGeom prst="rect">
            <a:avLst/>
          </a:prstGeom>
          <a:noFill/>
          <a:ln/>
        </p:spPr>
        <p:txBody>
          <a:bodyPr wrap="square" lIns="0" tIns="0" rIns="0" bIns="0" rtlCol="0" anchor="t">
            <a:spAutoFit/>
          </a:bodyPr>
          <a:lstStyle/>
          <a:p>
            <a:pPr algn="l" indent="0" marL="0">
              <a:lnSpc>
                <a:spcPts val="1400"/>
              </a:lnSpc>
              <a:buNone/>
            </a:pPr>
            <a:r>
              <a:rPr lang="en-US" sz="834" dirty="0">
                <a:solidFill>
                  <a:srgbClr val="2C3E50"/>
                </a:solidFill>
              </a:rPr>
              <a:t>Bender et al. (2021) — Critical analysis of large language models' limitations and risks</a:t>
            </a:r>
            <a:endParaRPr lang="en-US" sz="834" dirty="0"/>
          </a:p>
        </p:txBody>
      </p:sp>
      <p:sp>
        <p:nvSpPr>
          <p:cNvPr id="20" name="Text 17"/>
          <p:cNvSpPr/>
          <p:nvPr/>
        </p:nvSpPr>
        <p:spPr>
          <a:xfrm>
            <a:off x="4800600" y="1932384"/>
            <a:ext cx="3629025" cy="182166"/>
          </a:xfrm>
          <a:prstGeom prst="rect">
            <a:avLst/>
          </a:prstGeom>
          <a:noFill/>
          <a:ln/>
        </p:spPr>
        <p:txBody>
          <a:bodyPr wrap="none" lIns="0" tIns="0" rIns="0" bIns="0" rtlCol="0" anchor="t">
            <a:spAutoFit/>
          </a:bodyPr>
          <a:lstStyle/>
          <a:p>
            <a:pPr algn="l" indent="0" marL="0">
              <a:lnSpc>
                <a:spcPts val="1400"/>
              </a:lnSpc>
              <a:buNone/>
            </a:pPr>
            <a:r>
              <a:rPr lang="en-US" sz="834" b="1" dirty="0">
                <a:solidFill>
                  <a:srgbClr val="4A7C9C"/>
                </a:solidFill>
              </a:rPr>
              <a:t>The Growing Energy Footprint of Artificial Intelligence</a:t>
            </a:r>
            <a:endParaRPr lang="en-US" sz="834" dirty="0"/>
          </a:p>
        </p:txBody>
      </p:sp>
      <p:sp>
        <p:nvSpPr>
          <p:cNvPr id="21" name="Text 18"/>
          <p:cNvSpPr/>
          <p:nvPr/>
        </p:nvSpPr>
        <p:spPr>
          <a:xfrm>
            <a:off x="4800600" y="2143125"/>
            <a:ext cx="3629025" cy="342900"/>
          </a:xfrm>
          <a:prstGeom prst="rect">
            <a:avLst/>
          </a:prstGeom>
          <a:noFill/>
          <a:ln/>
        </p:spPr>
        <p:txBody>
          <a:bodyPr wrap="square" lIns="0" tIns="0" rIns="0" bIns="0" rtlCol="0" anchor="t">
            <a:spAutoFit/>
          </a:bodyPr>
          <a:lstStyle/>
          <a:p>
            <a:pPr algn="l" indent="0" marL="0">
              <a:lnSpc>
                <a:spcPts val="1400"/>
              </a:lnSpc>
              <a:buNone/>
            </a:pPr>
            <a:r>
              <a:rPr lang="en-US" sz="834" dirty="0">
                <a:solidFill>
                  <a:srgbClr val="2C3E50"/>
                </a:solidFill>
              </a:rPr>
              <a:t>de Vries (2023) — Quantifies AI's environmental impact and energy consumption</a:t>
            </a:r>
            <a:endParaRPr lang="en-US" sz="834" dirty="0"/>
          </a:p>
        </p:txBody>
      </p:sp>
      <p:sp>
        <p:nvSpPr>
          <p:cNvPr id="22" name="Text 19"/>
          <p:cNvSpPr/>
          <p:nvPr/>
        </p:nvSpPr>
        <p:spPr>
          <a:xfrm>
            <a:off x="4800600" y="2543175"/>
            <a:ext cx="3629025" cy="182166"/>
          </a:xfrm>
          <a:prstGeom prst="rect">
            <a:avLst/>
          </a:prstGeom>
          <a:noFill/>
          <a:ln/>
        </p:spPr>
        <p:txBody>
          <a:bodyPr wrap="none" lIns="0" tIns="0" rIns="0" bIns="0" rtlCol="0" anchor="t">
            <a:spAutoFit/>
          </a:bodyPr>
          <a:lstStyle/>
          <a:p>
            <a:pPr algn="l" indent="0" marL="0">
              <a:lnSpc>
                <a:spcPts val="1400"/>
              </a:lnSpc>
              <a:buNone/>
            </a:pPr>
            <a:r>
              <a:rPr lang="en-US" sz="834" b="1" dirty="0">
                <a:solidFill>
                  <a:srgbClr val="4A7C9C"/>
                </a:solidFill>
              </a:rPr>
              <a:t>Energy and Policy Considerations for Deep Learning in NLP</a:t>
            </a:r>
            <a:endParaRPr lang="en-US" sz="834" dirty="0"/>
          </a:p>
        </p:txBody>
      </p:sp>
      <p:sp>
        <p:nvSpPr>
          <p:cNvPr id="23" name="Text 20"/>
          <p:cNvSpPr/>
          <p:nvPr/>
        </p:nvSpPr>
        <p:spPr>
          <a:xfrm>
            <a:off x="4800600" y="2753916"/>
            <a:ext cx="3629025" cy="342900"/>
          </a:xfrm>
          <a:prstGeom prst="rect">
            <a:avLst/>
          </a:prstGeom>
          <a:noFill/>
          <a:ln/>
        </p:spPr>
        <p:txBody>
          <a:bodyPr wrap="square" lIns="0" tIns="0" rIns="0" bIns="0" rtlCol="0" anchor="t">
            <a:spAutoFit/>
          </a:bodyPr>
          <a:lstStyle/>
          <a:p>
            <a:pPr algn="l" indent="0" marL="0">
              <a:lnSpc>
                <a:spcPts val="1400"/>
              </a:lnSpc>
              <a:buNone/>
            </a:pPr>
            <a:r>
              <a:rPr lang="en-US" sz="834" dirty="0">
                <a:solidFill>
                  <a:srgbClr val="2C3E50"/>
                </a:solidFill>
              </a:rPr>
              <a:t>Strubell et al. (2019) — Documents carbon emissions from training AI models</a:t>
            </a:r>
            <a:endParaRPr lang="en-US" sz="834" dirty="0"/>
          </a:p>
        </p:txBody>
      </p:sp>
      <p:sp>
        <p:nvSpPr>
          <p:cNvPr id="24" name="Text 21"/>
          <p:cNvSpPr/>
          <p:nvPr/>
        </p:nvSpPr>
        <p:spPr>
          <a:xfrm>
            <a:off x="4800600" y="3153966"/>
            <a:ext cx="3629025" cy="182166"/>
          </a:xfrm>
          <a:prstGeom prst="rect">
            <a:avLst/>
          </a:prstGeom>
          <a:noFill/>
          <a:ln/>
        </p:spPr>
        <p:txBody>
          <a:bodyPr wrap="none" lIns="0" tIns="0" rIns="0" bIns="0" rtlCol="0" anchor="t">
            <a:spAutoFit/>
          </a:bodyPr>
          <a:lstStyle/>
          <a:p>
            <a:pPr algn="l" indent="0" marL="0">
              <a:lnSpc>
                <a:spcPts val="1400"/>
              </a:lnSpc>
              <a:buNone/>
            </a:pPr>
            <a:r>
              <a:rPr lang="en-US" sz="834" b="1" dirty="0">
                <a:solidFill>
                  <a:srgbClr val="4A7C9C"/>
                </a:solidFill>
              </a:rPr>
              <a:t>Google Effects on Memory: Cognitive Consequences</a:t>
            </a:r>
            <a:endParaRPr lang="en-US" sz="834" dirty="0"/>
          </a:p>
        </p:txBody>
      </p:sp>
      <p:sp>
        <p:nvSpPr>
          <p:cNvPr id="25" name="Text 22"/>
          <p:cNvSpPr/>
          <p:nvPr/>
        </p:nvSpPr>
        <p:spPr>
          <a:xfrm>
            <a:off x="4800600" y="3364706"/>
            <a:ext cx="3629025" cy="342900"/>
          </a:xfrm>
          <a:prstGeom prst="rect">
            <a:avLst/>
          </a:prstGeom>
          <a:noFill/>
          <a:ln/>
        </p:spPr>
        <p:txBody>
          <a:bodyPr wrap="square" lIns="0" tIns="0" rIns="0" bIns="0" rtlCol="0" anchor="t">
            <a:spAutoFit/>
          </a:bodyPr>
          <a:lstStyle/>
          <a:p>
            <a:pPr algn="l" indent="0" marL="0">
              <a:lnSpc>
                <a:spcPts val="1400"/>
              </a:lnSpc>
              <a:buNone/>
            </a:pPr>
            <a:r>
              <a:rPr lang="en-US" sz="834" dirty="0">
                <a:solidFill>
                  <a:srgbClr val="2C3E50"/>
                </a:solidFill>
              </a:rPr>
              <a:t>Sparrow et al. (2011) — Foundational research on digital amnesia and cognitive offloading</a:t>
            </a:r>
            <a:endParaRPr lang="en-US" sz="834" dirty="0"/>
          </a:p>
        </p:txBody>
      </p:sp>
      <p:sp>
        <p:nvSpPr>
          <p:cNvPr id="26" name="Shape 23"/>
          <p:cNvSpPr/>
          <p:nvPr/>
        </p:nvSpPr>
        <p:spPr>
          <a:xfrm>
            <a:off x="571500" y="4464844"/>
            <a:ext cx="8001000" cy="359308"/>
          </a:xfrm>
          <a:prstGeom prst="rect">
            <a:avLst/>
          </a:prstGeom>
          <a:solidFill>
            <a:srgbClr val="000000">
              <a:alpha val="0"/>
            </a:srgbClr>
          </a:solidFill>
          <a:ln/>
        </p:spPr>
      </p:sp>
      <p:sp>
        <p:nvSpPr>
          <p:cNvPr id="27" name="Shape 24"/>
          <p:cNvSpPr/>
          <p:nvPr/>
        </p:nvSpPr>
        <p:spPr>
          <a:xfrm>
            <a:off x="571500" y="4464844"/>
            <a:ext cx="8001000" cy="14288"/>
          </a:xfrm>
          <a:prstGeom prst="rect">
            <a:avLst/>
          </a:prstGeom>
          <a:solidFill>
            <a:srgbClr val="D1D5DB"/>
          </a:solidFill>
          <a:ln/>
        </p:spPr>
      </p:sp>
      <p:sp>
        <p:nvSpPr>
          <p:cNvPr id="28" name="Text 25"/>
          <p:cNvSpPr/>
          <p:nvPr/>
        </p:nvSpPr>
        <p:spPr>
          <a:xfrm>
            <a:off x="571500" y="4579144"/>
            <a:ext cx="8001000" cy="230721"/>
          </a:xfrm>
          <a:prstGeom prst="rect">
            <a:avLst/>
          </a:prstGeom>
          <a:noFill/>
          <a:ln/>
        </p:spPr>
        <p:txBody>
          <a:bodyPr wrap="none" lIns="0" tIns="0" rIns="0" bIns="0" rtlCol="0" anchor="t">
            <a:spAutoFit/>
          </a:bodyPr>
          <a:lstStyle/>
          <a:p>
            <a:pPr algn="ctr" indent="0" marL="0">
              <a:lnSpc>
                <a:spcPts val="1800"/>
              </a:lnSpc>
              <a:buNone/>
            </a:pPr>
            <a:r>
              <a:rPr lang="en-US" sz="936" b="1" dirty="0">
                <a:solidFill>
                  <a:srgbClr val="4A7C9C"/>
                </a:solidFill>
              </a:rPr>
              <a:t>Next: Practical tools and online resources for running AI locally and staying informed</a:t>
            </a:r>
            <a:endParaRPr lang="en-US" sz="936"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name="Slide 3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9144000" cy="6350794"/>
          </a:xfrm>
          <a:prstGeom prst="rect">
            <a:avLst/>
          </a:prstGeom>
        </p:spPr>
      </p:pic>
      <p:sp>
        <p:nvSpPr>
          <p:cNvPr id="3" name="Shape 0"/>
          <p:cNvSpPr/>
          <p:nvPr/>
        </p:nvSpPr>
        <p:spPr>
          <a:xfrm>
            <a:off x="571500" y="285750"/>
            <a:ext cx="8001000" cy="507206"/>
          </a:xfrm>
          <a:prstGeom prst="rect">
            <a:avLst/>
          </a:prstGeom>
          <a:solidFill>
            <a:srgbClr val="000000">
              <a:alpha val="0"/>
            </a:srgbClr>
          </a:solidFill>
          <a:ln/>
        </p:spPr>
      </p:sp>
      <p:sp>
        <p:nvSpPr>
          <p:cNvPr id="4" name="Shape 1"/>
          <p:cNvSpPr/>
          <p:nvPr/>
        </p:nvSpPr>
        <p:spPr>
          <a:xfrm>
            <a:off x="571500" y="771525"/>
            <a:ext cx="8001000" cy="21431"/>
          </a:xfrm>
          <a:prstGeom prst="rect">
            <a:avLst/>
          </a:prstGeom>
          <a:solidFill>
            <a:srgbClr val="1A4D2E"/>
          </a:solidFill>
          <a:ln/>
        </p:spPr>
      </p:sp>
      <p:sp>
        <p:nvSpPr>
          <p:cNvPr id="5" name="Text 2"/>
          <p:cNvSpPr/>
          <p:nvPr/>
        </p:nvSpPr>
        <p:spPr>
          <a:xfrm>
            <a:off x="571500" y="285750"/>
            <a:ext cx="8001000" cy="507206"/>
          </a:xfrm>
          <a:prstGeom prst="rect">
            <a:avLst/>
          </a:prstGeom>
          <a:noFill/>
          <a:ln/>
        </p:spPr>
        <p:txBody>
          <a:bodyPr wrap="none" lIns="0" tIns="0" rIns="0" bIns="119126" rtlCol="0" anchor="t">
            <a:spAutoFit/>
          </a:bodyPr>
          <a:lstStyle/>
          <a:p>
            <a:pPr algn="l" indent="0" marL="0">
              <a:lnSpc>
                <a:spcPts val="3000"/>
              </a:lnSpc>
              <a:buNone/>
            </a:pPr>
            <a:r>
              <a:rPr lang="en-US" sz="1808" b="1" dirty="0">
                <a:solidFill>
                  <a:srgbClr val="1A4D2E"/>
                </a:solidFill>
              </a:rPr>
              <a:t>Recommended Resources—Tools and Online Resources</a:t>
            </a:r>
            <a:endParaRPr lang="en-US" sz="1808" dirty="0"/>
          </a:p>
        </p:txBody>
      </p:sp>
      <p:sp>
        <p:nvSpPr>
          <p:cNvPr id="6" name="Shape 3"/>
          <p:cNvSpPr/>
          <p:nvPr/>
        </p:nvSpPr>
        <p:spPr>
          <a:xfrm>
            <a:off x="1371600" y="942975"/>
            <a:ext cx="6400800" cy="2421731"/>
          </a:xfrm>
          <a:prstGeom prst="rect">
            <a:avLst/>
          </a:prstGeom>
          <a:solidFill>
            <a:srgbClr val="F8F9FA"/>
          </a:solidFill>
          <a:ln/>
        </p:spPr>
      </p:sp>
      <p:sp>
        <p:nvSpPr>
          <p:cNvPr id="7" name="Text 4"/>
          <p:cNvSpPr/>
          <p:nvPr/>
        </p:nvSpPr>
        <p:spPr>
          <a:xfrm>
            <a:off x="1543050" y="1085850"/>
            <a:ext cx="6057900" cy="235744"/>
          </a:xfrm>
          <a:prstGeom prst="rect">
            <a:avLst/>
          </a:prstGeom>
          <a:noFill/>
          <a:ln/>
        </p:spPr>
        <p:txBody>
          <a:bodyPr wrap="none" lIns="0" tIns="0" rIns="0" bIns="0" rtlCol="0" anchor="t">
            <a:spAutoFit/>
          </a:bodyPr>
          <a:lstStyle/>
          <a:p>
            <a:pPr algn="l" indent="0" marL="0">
              <a:lnSpc>
                <a:spcPts val="1900"/>
              </a:lnSpc>
              <a:buNone/>
            </a:pPr>
            <a:r>
              <a:rPr lang="en-US" sz="1090" b="1" dirty="0">
                <a:solidFill>
                  <a:srgbClr val="1A4D2E"/>
                </a:solidFill>
              </a:rPr>
              <a:t>Tools &amp; Platforms</a:t>
            </a:r>
            <a:endParaRPr lang="en-US" sz="1090" dirty="0"/>
          </a:p>
        </p:txBody>
      </p:sp>
      <p:sp>
        <p:nvSpPr>
          <p:cNvPr id="8" name="Text 5"/>
          <p:cNvSpPr/>
          <p:nvPr/>
        </p:nvSpPr>
        <p:spPr>
          <a:xfrm>
            <a:off x="1543050" y="1421606"/>
            <a:ext cx="6057900" cy="182166"/>
          </a:xfrm>
          <a:prstGeom prst="rect">
            <a:avLst/>
          </a:prstGeom>
          <a:noFill/>
          <a:ln/>
        </p:spPr>
        <p:txBody>
          <a:bodyPr wrap="none" lIns="0" tIns="0" rIns="0" bIns="0" rtlCol="0" anchor="t">
            <a:spAutoFit/>
          </a:bodyPr>
          <a:lstStyle/>
          <a:p>
            <a:pPr algn="l" indent="0" marL="0">
              <a:lnSpc>
                <a:spcPts val="1400"/>
              </a:lnSpc>
              <a:buNone/>
            </a:pPr>
            <a:r>
              <a:rPr lang="en-US" sz="834" b="1" dirty="0">
                <a:solidFill>
                  <a:srgbClr val="4A7C9C"/>
                </a:solidFill>
              </a:rPr>
              <a:t>Ollama</a:t>
            </a:r>
            <a:endParaRPr lang="en-US" sz="834" dirty="0"/>
          </a:p>
        </p:txBody>
      </p:sp>
      <p:sp>
        <p:nvSpPr>
          <p:cNvPr id="9" name="Text 6"/>
          <p:cNvSpPr/>
          <p:nvPr/>
        </p:nvSpPr>
        <p:spPr>
          <a:xfrm>
            <a:off x="1543050" y="1632347"/>
            <a:ext cx="6057900" cy="171450"/>
          </a:xfrm>
          <a:prstGeom prst="rect">
            <a:avLst/>
          </a:prstGeom>
          <a:noFill/>
          <a:ln/>
        </p:spPr>
        <p:txBody>
          <a:bodyPr wrap="none" lIns="0" tIns="0" rIns="0" bIns="0" rtlCol="0" anchor="t">
            <a:spAutoFit/>
          </a:bodyPr>
          <a:lstStyle/>
          <a:p>
            <a:pPr algn="l" indent="0" marL="0">
              <a:lnSpc>
                <a:spcPts val="1400"/>
              </a:lnSpc>
              <a:buNone/>
            </a:pPr>
            <a:r>
              <a:rPr lang="en-US" sz="834" dirty="0">
                <a:solidFill>
                  <a:srgbClr val="2C3E50"/>
                </a:solidFill>
              </a:rPr>
              <a:t>ollama.ai — Free, open-source tool for running AI models locally on your computer</a:t>
            </a:r>
            <a:endParaRPr lang="en-US" sz="834" dirty="0"/>
          </a:p>
        </p:txBody>
      </p:sp>
      <p:sp>
        <p:nvSpPr>
          <p:cNvPr id="10" name="Text 7"/>
          <p:cNvSpPr/>
          <p:nvPr/>
        </p:nvSpPr>
        <p:spPr>
          <a:xfrm>
            <a:off x="1543050" y="1903809"/>
            <a:ext cx="6057900" cy="182166"/>
          </a:xfrm>
          <a:prstGeom prst="rect">
            <a:avLst/>
          </a:prstGeom>
          <a:noFill/>
          <a:ln/>
        </p:spPr>
        <p:txBody>
          <a:bodyPr wrap="none" lIns="0" tIns="0" rIns="0" bIns="0" rtlCol="0" anchor="t">
            <a:spAutoFit/>
          </a:bodyPr>
          <a:lstStyle/>
          <a:p>
            <a:pPr algn="l" indent="0" marL="0">
              <a:lnSpc>
                <a:spcPts val="1400"/>
              </a:lnSpc>
              <a:buNone/>
            </a:pPr>
            <a:r>
              <a:rPr lang="en-US" sz="834" b="1" dirty="0">
                <a:solidFill>
                  <a:srgbClr val="4A7C9C"/>
                </a:solidFill>
              </a:rPr>
              <a:t>Open WebUI</a:t>
            </a:r>
            <a:endParaRPr lang="en-US" sz="834" dirty="0"/>
          </a:p>
        </p:txBody>
      </p:sp>
      <p:sp>
        <p:nvSpPr>
          <p:cNvPr id="11" name="Text 8"/>
          <p:cNvSpPr/>
          <p:nvPr/>
        </p:nvSpPr>
        <p:spPr>
          <a:xfrm>
            <a:off x="1543050" y="2114550"/>
            <a:ext cx="6057900" cy="171450"/>
          </a:xfrm>
          <a:prstGeom prst="rect">
            <a:avLst/>
          </a:prstGeom>
          <a:noFill/>
          <a:ln/>
        </p:spPr>
        <p:txBody>
          <a:bodyPr wrap="none" lIns="0" tIns="0" rIns="0" bIns="0" rtlCol="0" anchor="t">
            <a:spAutoFit/>
          </a:bodyPr>
          <a:lstStyle/>
          <a:p>
            <a:pPr algn="l" indent="0" marL="0">
              <a:lnSpc>
                <a:spcPts val="1400"/>
              </a:lnSpc>
              <a:buNone/>
            </a:pPr>
            <a:r>
              <a:rPr lang="en-US" sz="834" dirty="0">
                <a:solidFill>
                  <a:srgbClr val="2C3E50"/>
                </a:solidFill>
              </a:rPr>
              <a:t>github.com/open-webui — ChatGPT-like interface for local Ollama models</a:t>
            </a:r>
            <a:endParaRPr lang="en-US" sz="834" dirty="0"/>
          </a:p>
        </p:txBody>
      </p:sp>
      <p:sp>
        <p:nvSpPr>
          <p:cNvPr id="12" name="Text 9"/>
          <p:cNvSpPr/>
          <p:nvPr/>
        </p:nvSpPr>
        <p:spPr>
          <a:xfrm>
            <a:off x="1543050" y="2371725"/>
            <a:ext cx="6057900" cy="182166"/>
          </a:xfrm>
          <a:prstGeom prst="rect">
            <a:avLst/>
          </a:prstGeom>
          <a:noFill/>
          <a:ln/>
        </p:spPr>
        <p:txBody>
          <a:bodyPr wrap="none" lIns="0" tIns="0" rIns="0" bIns="0" rtlCol="0" anchor="t">
            <a:spAutoFit/>
          </a:bodyPr>
          <a:lstStyle/>
          <a:p>
            <a:pPr algn="l" indent="0" marL="0">
              <a:lnSpc>
                <a:spcPts val="1400"/>
              </a:lnSpc>
              <a:buNone/>
            </a:pPr>
            <a:r>
              <a:rPr lang="en-US" sz="834" b="1" dirty="0">
                <a:solidFill>
                  <a:srgbClr val="4A7C9C"/>
                </a:solidFill>
              </a:rPr>
              <a:t>Hugging Face</a:t>
            </a:r>
            <a:endParaRPr lang="en-US" sz="834" dirty="0"/>
          </a:p>
        </p:txBody>
      </p:sp>
      <p:sp>
        <p:nvSpPr>
          <p:cNvPr id="13" name="Text 10"/>
          <p:cNvSpPr/>
          <p:nvPr/>
        </p:nvSpPr>
        <p:spPr>
          <a:xfrm>
            <a:off x="1543050" y="2582466"/>
            <a:ext cx="6057900" cy="171450"/>
          </a:xfrm>
          <a:prstGeom prst="rect">
            <a:avLst/>
          </a:prstGeom>
          <a:noFill/>
          <a:ln/>
        </p:spPr>
        <p:txBody>
          <a:bodyPr wrap="none" lIns="0" tIns="0" rIns="0" bIns="0" rtlCol="0" anchor="t">
            <a:spAutoFit/>
          </a:bodyPr>
          <a:lstStyle/>
          <a:p>
            <a:pPr algn="l" indent="0" marL="0">
              <a:lnSpc>
                <a:spcPts val="1400"/>
              </a:lnSpc>
              <a:buNone/>
            </a:pPr>
            <a:r>
              <a:rPr lang="en-US" sz="834" dirty="0">
                <a:solidFill>
                  <a:srgbClr val="2C3E50"/>
                </a:solidFill>
              </a:rPr>
              <a:t>huggingface.co — Repository of open-source AI models and datasets</a:t>
            </a:r>
            <a:endParaRPr lang="en-US" sz="834" dirty="0"/>
          </a:p>
        </p:txBody>
      </p:sp>
      <p:sp>
        <p:nvSpPr>
          <p:cNvPr id="14" name="Text 11"/>
          <p:cNvSpPr/>
          <p:nvPr/>
        </p:nvSpPr>
        <p:spPr>
          <a:xfrm>
            <a:off x="1543050" y="2839641"/>
            <a:ext cx="6057900" cy="182166"/>
          </a:xfrm>
          <a:prstGeom prst="rect">
            <a:avLst/>
          </a:prstGeom>
          <a:noFill/>
          <a:ln/>
        </p:spPr>
        <p:txBody>
          <a:bodyPr wrap="none" lIns="0" tIns="0" rIns="0" bIns="0" rtlCol="0" anchor="t">
            <a:spAutoFit/>
          </a:bodyPr>
          <a:lstStyle/>
          <a:p>
            <a:pPr algn="l" indent="0" marL="0">
              <a:lnSpc>
                <a:spcPts val="1400"/>
              </a:lnSpc>
              <a:buNone/>
            </a:pPr>
            <a:r>
              <a:rPr lang="en-US" sz="834" b="1" dirty="0">
                <a:solidFill>
                  <a:srgbClr val="4A7C9C"/>
                </a:solidFill>
              </a:rPr>
              <a:t>LM Studio</a:t>
            </a:r>
            <a:endParaRPr lang="en-US" sz="834" dirty="0"/>
          </a:p>
        </p:txBody>
      </p:sp>
      <p:sp>
        <p:nvSpPr>
          <p:cNvPr id="15" name="Text 12"/>
          <p:cNvSpPr/>
          <p:nvPr/>
        </p:nvSpPr>
        <p:spPr>
          <a:xfrm>
            <a:off x="1543050" y="3050381"/>
            <a:ext cx="6057900" cy="171450"/>
          </a:xfrm>
          <a:prstGeom prst="rect">
            <a:avLst/>
          </a:prstGeom>
          <a:noFill/>
          <a:ln/>
        </p:spPr>
        <p:txBody>
          <a:bodyPr wrap="none" lIns="0" tIns="0" rIns="0" bIns="0" rtlCol="0" anchor="t">
            <a:spAutoFit/>
          </a:bodyPr>
          <a:lstStyle/>
          <a:p>
            <a:pPr algn="l" indent="0" marL="0">
              <a:lnSpc>
                <a:spcPts val="1400"/>
              </a:lnSpc>
              <a:buNone/>
            </a:pPr>
            <a:r>
              <a:rPr lang="en-US" sz="834" dirty="0">
                <a:solidFill>
                  <a:srgbClr val="2C3E50"/>
                </a:solidFill>
              </a:rPr>
              <a:t>lmstudio.ai — Alternative GUI tool for running local language models</a:t>
            </a:r>
            <a:endParaRPr lang="en-US" sz="834" dirty="0"/>
          </a:p>
        </p:txBody>
      </p:sp>
      <p:sp>
        <p:nvSpPr>
          <p:cNvPr id="16" name="Shape 13"/>
          <p:cNvSpPr/>
          <p:nvPr/>
        </p:nvSpPr>
        <p:spPr>
          <a:xfrm>
            <a:off x="1371600" y="3493294"/>
            <a:ext cx="6400800" cy="2421731"/>
          </a:xfrm>
          <a:prstGeom prst="rect">
            <a:avLst/>
          </a:prstGeom>
          <a:solidFill>
            <a:srgbClr val="F8F9FA"/>
          </a:solidFill>
          <a:ln/>
        </p:spPr>
      </p:sp>
      <p:sp>
        <p:nvSpPr>
          <p:cNvPr id="17" name="Text 14"/>
          <p:cNvSpPr/>
          <p:nvPr/>
        </p:nvSpPr>
        <p:spPr>
          <a:xfrm>
            <a:off x="1543050" y="3636169"/>
            <a:ext cx="6057900" cy="235744"/>
          </a:xfrm>
          <a:prstGeom prst="rect">
            <a:avLst/>
          </a:prstGeom>
          <a:noFill/>
          <a:ln/>
        </p:spPr>
        <p:txBody>
          <a:bodyPr wrap="none" lIns="0" tIns="0" rIns="0" bIns="0" rtlCol="0" anchor="t">
            <a:spAutoFit/>
          </a:bodyPr>
          <a:lstStyle/>
          <a:p>
            <a:pPr algn="l" indent="0" marL="0">
              <a:lnSpc>
                <a:spcPts val="1900"/>
              </a:lnSpc>
              <a:buNone/>
            </a:pPr>
            <a:r>
              <a:rPr lang="en-US" sz="1090" b="1" dirty="0">
                <a:solidFill>
                  <a:srgbClr val="1A4D2E"/>
                </a:solidFill>
              </a:rPr>
              <a:t>Online Resources</a:t>
            </a:r>
            <a:endParaRPr lang="en-US" sz="1090" dirty="0"/>
          </a:p>
        </p:txBody>
      </p:sp>
      <p:sp>
        <p:nvSpPr>
          <p:cNvPr id="18" name="Text 15"/>
          <p:cNvSpPr/>
          <p:nvPr/>
        </p:nvSpPr>
        <p:spPr>
          <a:xfrm>
            <a:off x="1543050" y="3971925"/>
            <a:ext cx="6057900" cy="182166"/>
          </a:xfrm>
          <a:prstGeom prst="rect">
            <a:avLst/>
          </a:prstGeom>
          <a:noFill/>
          <a:ln/>
        </p:spPr>
        <p:txBody>
          <a:bodyPr wrap="none" lIns="0" tIns="0" rIns="0" bIns="0" rtlCol="0" anchor="t">
            <a:spAutoFit/>
          </a:bodyPr>
          <a:lstStyle/>
          <a:p>
            <a:pPr algn="l" indent="0" marL="0">
              <a:lnSpc>
                <a:spcPts val="1400"/>
              </a:lnSpc>
              <a:buNone/>
            </a:pPr>
            <a:r>
              <a:rPr lang="en-US" sz="834" b="1" dirty="0">
                <a:solidFill>
                  <a:srgbClr val="4A7C9C"/>
                </a:solidFill>
              </a:rPr>
              <a:t>AI Now Institute</a:t>
            </a:r>
            <a:endParaRPr lang="en-US" sz="834" dirty="0"/>
          </a:p>
        </p:txBody>
      </p:sp>
      <p:sp>
        <p:nvSpPr>
          <p:cNvPr id="19" name="Text 16"/>
          <p:cNvSpPr/>
          <p:nvPr/>
        </p:nvSpPr>
        <p:spPr>
          <a:xfrm>
            <a:off x="1543050" y="4182666"/>
            <a:ext cx="6057900" cy="171450"/>
          </a:xfrm>
          <a:prstGeom prst="rect">
            <a:avLst/>
          </a:prstGeom>
          <a:noFill/>
          <a:ln/>
        </p:spPr>
        <p:txBody>
          <a:bodyPr wrap="none" lIns="0" tIns="0" rIns="0" bIns="0" rtlCol="0" anchor="t">
            <a:spAutoFit/>
          </a:bodyPr>
          <a:lstStyle/>
          <a:p>
            <a:pPr algn="l" indent="0" marL="0">
              <a:lnSpc>
                <a:spcPts val="1400"/>
              </a:lnSpc>
              <a:buNone/>
            </a:pPr>
            <a:r>
              <a:rPr lang="en-US" sz="834" dirty="0">
                <a:solidFill>
                  <a:srgbClr val="2C3E50"/>
                </a:solidFill>
              </a:rPr>
              <a:t>ainowinstitute.org — Research on social implications of artificial intelligence</a:t>
            </a:r>
            <a:endParaRPr lang="en-US" sz="834" dirty="0"/>
          </a:p>
        </p:txBody>
      </p:sp>
      <p:sp>
        <p:nvSpPr>
          <p:cNvPr id="20" name="Text 17"/>
          <p:cNvSpPr/>
          <p:nvPr/>
        </p:nvSpPr>
        <p:spPr>
          <a:xfrm>
            <a:off x="1543050" y="4454128"/>
            <a:ext cx="6057900" cy="182166"/>
          </a:xfrm>
          <a:prstGeom prst="rect">
            <a:avLst/>
          </a:prstGeom>
          <a:noFill/>
          <a:ln/>
        </p:spPr>
        <p:txBody>
          <a:bodyPr wrap="none" lIns="0" tIns="0" rIns="0" bIns="0" rtlCol="0" anchor="t">
            <a:spAutoFit/>
          </a:bodyPr>
          <a:lstStyle/>
          <a:p>
            <a:pPr algn="l" indent="0" marL="0">
              <a:lnSpc>
                <a:spcPts val="1400"/>
              </a:lnSpc>
              <a:buNone/>
            </a:pPr>
            <a:r>
              <a:rPr lang="en-US" sz="834" b="1" dirty="0">
                <a:solidFill>
                  <a:srgbClr val="4A7C9C"/>
                </a:solidFill>
              </a:rPr>
              <a:t>Partnership on AI</a:t>
            </a:r>
            <a:endParaRPr lang="en-US" sz="834" dirty="0"/>
          </a:p>
        </p:txBody>
      </p:sp>
      <p:sp>
        <p:nvSpPr>
          <p:cNvPr id="21" name="Text 18"/>
          <p:cNvSpPr/>
          <p:nvPr/>
        </p:nvSpPr>
        <p:spPr>
          <a:xfrm>
            <a:off x="1543050" y="4664869"/>
            <a:ext cx="6057900" cy="171450"/>
          </a:xfrm>
          <a:prstGeom prst="rect">
            <a:avLst/>
          </a:prstGeom>
          <a:noFill/>
          <a:ln/>
        </p:spPr>
        <p:txBody>
          <a:bodyPr wrap="none" lIns="0" tIns="0" rIns="0" bIns="0" rtlCol="0" anchor="t">
            <a:spAutoFit/>
          </a:bodyPr>
          <a:lstStyle/>
          <a:p>
            <a:pPr algn="l" indent="0" marL="0">
              <a:lnSpc>
                <a:spcPts val="1400"/>
              </a:lnSpc>
              <a:buNone/>
            </a:pPr>
            <a:r>
              <a:rPr lang="en-US" sz="834" dirty="0">
                <a:solidFill>
                  <a:srgbClr val="2C3E50"/>
                </a:solidFill>
              </a:rPr>
              <a:t>partnershiponai.org — Multi-stakeholder organization addressing AI's impact on society</a:t>
            </a:r>
            <a:endParaRPr lang="en-US" sz="834" dirty="0"/>
          </a:p>
        </p:txBody>
      </p:sp>
      <p:sp>
        <p:nvSpPr>
          <p:cNvPr id="22" name="Text 19"/>
          <p:cNvSpPr/>
          <p:nvPr/>
        </p:nvSpPr>
        <p:spPr>
          <a:xfrm>
            <a:off x="1543050" y="4922044"/>
            <a:ext cx="6057900" cy="182166"/>
          </a:xfrm>
          <a:prstGeom prst="rect">
            <a:avLst/>
          </a:prstGeom>
          <a:noFill/>
          <a:ln/>
        </p:spPr>
        <p:txBody>
          <a:bodyPr wrap="none" lIns="0" tIns="0" rIns="0" bIns="0" rtlCol="0" anchor="t">
            <a:spAutoFit/>
          </a:bodyPr>
          <a:lstStyle/>
          <a:p>
            <a:pPr algn="l" indent="0" marL="0">
              <a:lnSpc>
                <a:spcPts val="1400"/>
              </a:lnSpc>
              <a:buNone/>
            </a:pPr>
            <a:r>
              <a:rPr lang="en-US" sz="834" b="1" dirty="0">
                <a:solidFill>
                  <a:srgbClr val="4A7C9C"/>
                </a:solidFill>
              </a:rPr>
              <a:t>Electronic Frontier Foundation (EFF)</a:t>
            </a:r>
            <a:endParaRPr lang="en-US" sz="834" dirty="0"/>
          </a:p>
        </p:txBody>
      </p:sp>
      <p:sp>
        <p:nvSpPr>
          <p:cNvPr id="23" name="Text 20"/>
          <p:cNvSpPr/>
          <p:nvPr/>
        </p:nvSpPr>
        <p:spPr>
          <a:xfrm>
            <a:off x="1543050" y="5132784"/>
            <a:ext cx="6057900" cy="171450"/>
          </a:xfrm>
          <a:prstGeom prst="rect">
            <a:avLst/>
          </a:prstGeom>
          <a:noFill/>
          <a:ln/>
        </p:spPr>
        <p:txBody>
          <a:bodyPr wrap="none" lIns="0" tIns="0" rIns="0" bIns="0" rtlCol="0" anchor="t">
            <a:spAutoFit/>
          </a:bodyPr>
          <a:lstStyle/>
          <a:p>
            <a:pPr algn="l" indent="0" marL="0">
              <a:lnSpc>
                <a:spcPts val="1400"/>
              </a:lnSpc>
              <a:buNone/>
            </a:pPr>
            <a:r>
              <a:rPr lang="en-US" sz="834" dirty="0">
                <a:solidFill>
                  <a:srgbClr val="2C3E50"/>
                </a:solidFill>
              </a:rPr>
              <a:t>eff.org — Digital rights advocacy including AI privacy and ethics</a:t>
            </a:r>
            <a:endParaRPr lang="en-US" sz="834" dirty="0"/>
          </a:p>
        </p:txBody>
      </p:sp>
      <p:sp>
        <p:nvSpPr>
          <p:cNvPr id="24" name="Text 21"/>
          <p:cNvSpPr/>
          <p:nvPr/>
        </p:nvSpPr>
        <p:spPr>
          <a:xfrm>
            <a:off x="1543050" y="5389959"/>
            <a:ext cx="6057900" cy="182166"/>
          </a:xfrm>
          <a:prstGeom prst="rect">
            <a:avLst/>
          </a:prstGeom>
          <a:noFill/>
          <a:ln/>
        </p:spPr>
        <p:txBody>
          <a:bodyPr wrap="none" lIns="0" tIns="0" rIns="0" bIns="0" rtlCol="0" anchor="t">
            <a:spAutoFit/>
          </a:bodyPr>
          <a:lstStyle/>
          <a:p>
            <a:pPr algn="l" indent="0" marL="0">
              <a:lnSpc>
                <a:spcPts val="1400"/>
              </a:lnSpc>
              <a:buNone/>
            </a:pPr>
            <a:r>
              <a:rPr lang="en-US" sz="834" b="1" dirty="0">
                <a:solidFill>
                  <a:srgbClr val="4A7C9C"/>
                </a:solidFill>
              </a:rPr>
              <a:t>Companion Website</a:t>
            </a:r>
            <a:endParaRPr lang="en-US" sz="834" dirty="0"/>
          </a:p>
        </p:txBody>
      </p:sp>
      <p:sp>
        <p:nvSpPr>
          <p:cNvPr id="25" name="Text 22"/>
          <p:cNvSpPr/>
          <p:nvPr/>
        </p:nvSpPr>
        <p:spPr>
          <a:xfrm>
            <a:off x="1543050" y="5600700"/>
            <a:ext cx="6057900" cy="171450"/>
          </a:xfrm>
          <a:prstGeom prst="rect">
            <a:avLst/>
          </a:prstGeom>
          <a:noFill/>
          <a:ln/>
        </p:spPr>
        <p:txBody>
          <a:bodyPr wrap="none" lIns="0" tIns="0" rIns="0" bIns="0" rtlCol="0" anchor="t">
            <a:spAutoFit/>
          </a:bodyPr>
          <a:lstStyle/>
          <a:p>
            <a:pPr algn="l" indent="0" marL="0">
              <a:lnSpc>
                <a:spcPts val="1400"/>
              </a:lnSpc>
              <a:buNone/>
            </a:pPr>
            <a:r>
              <a:rPr lang="en-US" sz="834" dirty="0">
                <a:solidFill>
                  <a:srgbClr val="2C3E50"/>
                </a:solidFill>
              </a:rPr>
              <a:t>pyaim.github.io/AI-Illuminator-Imitator — All slides, handouts, and resources from this talk</a:t>
            </a:r>
            <a:endParaRPr lang="en-US" sz="834"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name="Slide 3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9144000" cy="6036469"/>
          </a:xfrm>
          <a:prstGeom prst="rect">
            <a:avLst/>
          </a:prstGeom>
        </p:spPr>
      </p:pic>
      <p:sp>
        <p:nvSpPr>
          <p:cNvPr id="3" name="Shape 0"/>
          <p:cNvSpPr/>
          <p:nvPr/>
        </p:nvSpPr>
        <p:spPr>
          <a:xfrm>
            <a:off x="571500" y="285750"/>
            <a:ext cx="8001000" cy="507206"/>
          </a:xfrm>
          <a:prstGeom prst="rect">
            <a:avLst/>
          </a:prstGeom>
          <a:solidFill>
            <a:srgbClr val="000000">
              <a:alpha val="0"/>
            </a:srgbClr>
          </a:solidFill>
          <a:ln/>
        </p:spPr>
      </p:sp>
      <p:sp>
        <p:nvSpPr>
          <p:cNvPr id="4" name="Shape 1"/>
          <p:cNvSpPr/>
          <p:nvPr/>
        </p:nvSpPr>
        <p:spPr>
          <a:xfrm>
            <a:off x="571500" y="771525"/>
            <a:ext cx="8001000" cy="21431"/>
          </a:xfrm>
          <a:prstGeom prst="rect">
            <a:avLst/>
          </a:prstGeom>
          <a:solidFill>
            <a:srgbClr val="1A4D2E"/>
          </a:solidFill>
          <a:ln/>
        </p:spPr>
      </p:sp>
      <p:sp>
        <p:nvSpPr>
          <p:cNvPr id="5" name="Text 2"/>
          <p:cNvSpPr/>
          <p:nvPr/>
        </p:nvSpPr>
        <p:spPr>
          <a:xfrm>
            <a:off x="571500" y="285750"/>
            <a:ext cx="8001000" cy="507206"/>
          </a:xfrm>
          <a:prstGeom prst="rect">
            <a:avLst/>
          </a:prstGeom>
          <a:noFill/>
          <a:ln/>
        </p:spPr>
        <p:txBody>
          <a:bodyPr wrap="none" lIns="0" tIns="0" rIns="0" bIns="119126" rtlCol="0" anchor="t">
            <a:spAutoFit/>
          </a:bodyPr>
          <a:lstStyle/>
          <a:p>
            <a:pPr algn="l" indent="0" marL="0">
              <a:lnSpc>
                <a:spcPts val="3000"/>
              </a:lnSpc>
              <a:buNone/>
            </a:pPr>
            <a:r>
              <a:rPr lang="en-US" sz="1808" b="1" dirty="0">
                <a:solidFill>
                  <a:srgbClr val="1A4D2E"/>
                </a:solidFill>
              </a:rPr>
              <a:t>Works Cited</a:t>
            </a:r>
            <a:endParaRPr lang="en-US" sz="1808" dirty="0"/>
          </a:p>
        </p:txBody>
      </p:sp>
      <p:sp>
        <p:nvSpPr>
          <p:cNvPr id="6" name="Shape 3"/>
          <p:cNvSpPr/>
          <p:nvPr/>
        </p:nvSpPr>
        <p:spPr>
          <a:xfrm>
            <a:off x="571500" y="942975"/>
            <a:ext cx="8001000" cy="4786313"/>
          </a:xfrm>
          <a:prstGeom prst="rect">
            <a:avLst/>
          </a:prstGeom>
          <a:solidFill>
            <a:srgbClr val="F8F9FA"/>
          </a:solidFill>
          <a:ln/>
        </p:spPr>
      </p:sp>
      <p:sp>
        <p:nvSpPr>
          <p:cNvPr id="7" name="Text 4"/>
          <p:cNvSpPr/>
          <p:nvPr/>
        </p:nvSpPr>
        <p:spPr>
          <a:xfrm>
            <a:off x="828675" y="1143000"/>
            <a:ext cx="7486650" cy="342900"/>
          </a:xfrm>
          <a:prstGeom prst="rect">
            <a:avLst/>
          </a:prstGeom>
          <a:noFill/>
          <a:ln/>
        </p:spPr>
        <p:txBody>
          <a:bodyPr wrap="square" lIns="272161" tIns="0" rIns="0" bIns="0" rtlCol="0" anchor="t">
            <a:spAutoFit/>
          </a:bodyPr>
          <a:lstStyle/>
          <a:p>
            <a:pPr algn="l" indent="0" marL="0">
              <a:lnSpc>
                <a:spcPts val="1400"/>
              </a:lnSpc>
              <a:buNone/>
            </a:pPr>
            <a:r>
              <a:rPr lang="en-US" sz="780" dirty="0">
                <a:solidFill>
                  <a:srgbClr val="2C3E50"/>
                </a:solidFill>
              </a:rPr>
              <a:t>Bender, E. M., Gebru, T., McMillan-Major, A., &amp; Shmitchell, S. (2021). On the dangers of stochastic parrots: Can language models be too big? In </a:t>
            </a:r>
            <a:pPr algn="l" indent="0" marL="0">
              <a:lnSpc>
                <a:spcPts val="1400"/>
              </a:lnSpc>
              <a:buNone/>
            </a:pPr>
            <a:r>
              <a:rPr lang="en-US" sz="780" i="1" dirty="0">
                <a:solidFill>
                  <a:srgbClr val="2C3E50"/>
                </a:solidFill>
              </a:rPr>
              <a:t>Proceedings of the 2021 ACM Conference on Fairness, Accountability, and Transparency</a:t>
            </a:r>
            <a:pPr algn="l" indent="0" marL="0">
              <a:lnSpc>
                <a:spcPts val="1400"/>
              </a:lnSpc>
              <a:buNone/>
            </a:pPr>
            <a:r>
              <a:rPr lang="en-US" sz="780" dirty="0">
                <a:solidFill>
                  <a:srgbClr val="2C3E50"/>
                </a:solidFill>
              </a:rPr>
              <a:t> (pp. 610-623). Association for Computing Machinery.</a:t>
            </a:r>
            <a:endParaRPr lang="en-US" sz="780" dirty="0"/>
          </a:p>
        </p:txBody>
      </p:sp>
      <p:sp>
        <p:nvSpPr>
          <p:cNvPr id="8" name="Text 5"/>
          <p:cNvSpPr/>
          <p:nvPr/>
        </p:nvSpPr>
        <p:spPr>
          <a:xfrm>
            <a:off x="828675" y="1585913"/>
            <a:ext cx="7486650" cy="171450"/>
          </a:xfrm>
          <a:prstGeom prst="rect">
            <a:avLst/>
          </a:prstGeom>
          <a:noFill/>
          <a:ln/>
        </p:spPr>
        <p:txBody>
          <a:bodyPr wrap="none" lIns="272161" tIns="0" rIns="0" bIns="0" rtlCol="0" anchor="t">
            <a:spAutoFit/>
          </a:bodyPr>
          <a:lstStyle/>
          <a:p>
            <a:pPr algn="l" indent="0" marL="0">
              <a:lnSpc>
                <a:spcPts val="1400"/>
              </a:lnSpc>
              <a:buNone/>
            </a:pPr>
            <a:r>
              <a:rPr lang="en-US" sz="780" dirty="0">
                <a:solidFill>
                  <a:srgbClr val="2C3E50"/>
                </a:solidFill>
              </a:rPr>
              <a:t>de Vries, A. (2023). The growing energy footprint of artificial intelligence. </a:t>
            </a:r>
            <a:pPr algn="l" indent="0" marL="0">
              <a:lnSpc>
                <a:spcPts val="1400"/>
              </a:lnSpc>
              <a:buNone/>
            </a:pPr>
            <a:r>
              <a:rPr lang="en-US" sz="780" i="1" dirty="0">
                <a:solidFill>
                  <a:srgbClr val="2C3E50"/>
                </a:solidFill>
              </a:rPr>
              <a:t>Joule</a:t>
            </a:r>
            <a:pPr algn="l" indent="0" marL="0">
              <a:lnSpc>
                <a:spcPts val="1400"/>
              </a:lnSpc>
              <a:buNone/>
            </a:pPr>
            <a:r>
              <a:rPr lang="en-US" sz="780" dirty="0">
                <a:solidFill>
                  <a:srgbClr val="2C3E50"/>
                </a:solidFill>
              </a:rPr>
              <a:t>, 7(10), 2191-2194. https://doi.org/10.1016/j.joule.2023.09.004</a:t>
            </a:r>
            <a:endParaRPr lang="en-US" sz="780" dirty="0"/>
          </a:p>
        </p:txBody>
      </p:sp>
      <p:sp>
        <p:nvSpPr>
          <p:cNvPr id="9" name="Text 6"/>
          <p:cNvSpPr/>
          <p:nvPr/>
        </p:nvSpPr>
        <p:spPr>
          <a:xfrm>
            <a:off x="828675" y="1843088"/>
            <a:ext cx="7486650" cy="342900"/>
          </a:xfrm>
          <a:prstGeom prst="rect">
            <a:avLst/>
          </a:prstGeom>
          <a:noFill/>
          <a:ln/>
        </p:spPr>
        <p:txBody>
          <a:bodyPr wrap="square" lIns="272161" tIns="0" rIns="0" bIns="0" rtlCol="0" anchor="t">
            <a:spAutoFit/>
          </a:bodyPr>
          <a:lstStyle/>
          <a:p>
            <a:pPr algn="l" indent="0" marL="0">
              <a:lnSpc>
                <a:spcPts val="1400"/>
              </a:lnSpc>
              <a:buNone/>
            </a:pPr>
            <a:r>
              <a:rPr lang="en-US" sz="780" dirty="0">
                <a:solidFill>
                  <a:srgbClr val="2C3E50"/>
                </a:solidFill>
              </a:rPr>
              <a:t>EESI (Environmental and Energy Study Institute). (2025). Data centers and water consumption: The hidden environmental cost of AI infrastructure. Retrieved from https://www.eesi.org</a:t>
            </a:r>
            <a:endParaRPr lang="en-US" sz="780" dirty="0"/>
          </a:p>
        </p:txBody>
      </p:sp>
      <p:sp>
        <p:nvSpPr>
          <p:cNvPr id="10" name="Text 7"/>
          <p:cNvSpPr/>
          <p:nvPr/>
        </p:nvSpPr>
        <p:spPr>
          <a:xfrm>
            <a:off x="828675" y="2271713"/>
            <a:ext cx="7486650" cy="171450"/>
          </a:xfrm>
          <a:prstGeom prst="rect">
            <a:avLst/>
          </a:prstGeom>
          <a:noFill/>
          <a:ln/>
        </p:spPr>
        <p:txBody>
          <a:bodyPr wrap="none" lIns="272161" tIns="0" rIns="0" bIns="0" rtlCol="0" anchor="t">
            <a:spAutoFit/>
          </a:bodyPr>
          <a:lstStyle/>
          <a:p>
            <a:pPr algn="l" indent="0" marL="0">
              <a:lnSpc>
                <a:spcPts val="1400"/>
              </a:lnSpc>
              <a:buNone/>
            </a:pPr>
            <a:r>
              <a:rPr lang="en-US" sz="780" dirty="0">
                <a:solidFill>
                  <a:srgbClr val="2C3E50"/>
                </a:solidFill>
              </a:rPr>
              <a:t>EdWeek Research Center. (2025). Teachers' perspectives on AI tools and student critical thinking skills. </a:t>
            </a:r>
            <a:pPr algn="l" indent="0" marL="0">
              <a:lnSpc>
                <a:spcPts val="1400"/>
              </a:lnSpc>
              <a:buNone/>
            </a:pPr>
            <a:r>
              <a:rPr lang="en-US" sz="780" i="1" dirty="0">
                <a:solidFill>
                  <a:srgbClr val="2C3E50"/>
                </a:solidFill>
              </a:rPr>
              <a:t>Education Week</a:t>
            </a:r>
            <a:pPr algn="l" indent="0" marL="0">
              <a:lnSpc>
                <a:spcPts val="1400"/>
              </a:lnSpc>
              <a:buNone/>
            </a:pPr>
            <a:r>
              <a:rPr lang="en-US" sz="780" dirty="0">
                <a:solidFill>
                  <a:srgbClr val="2C3E50"/>
                </a:solidFill>
              </a:rPr>
              <a:t>.</a:t>
            </a:r>
            <a:endParaRPr lang="en-US" sz="780" dirty="0"/>
          </a:p>
        </p:txBody>
      </p:sp>
      <p:sp>
        <p:nvSpPr>
          <p:cNvPr id="11" name="Text 8"/>
          <p:cNvSpPr/>
          <p:nvPr/>
        </p:nvSpPr>
        <p:spPr>
          <a:xfrm>
            <a:off x="828675" y="2528888"/>
            <a:ext cx="7486650" cy="342900"/>
          </a:xfrm>
          <a:prstGeom prst="rect">
            <a:avLst/>
          </a:prstGeom>
          <a:noFill/>
          <a:ln/>
        </p:spPr>
        <p:txBody>
          <a:bodyPr wrap="square" lIns="272161" tIns="0" rIns="0" bIns="0" rtlCol="0" anchor="t">
            <a:spAutoFit/>
          </a:bodyPr>
          <a:lstStyle/>
          <a:p>
            <a:pPr algn="l" indent="0" marL="0">
              <a:lnSpc>
                <a:spcPts val="1400"/>
              </a:lnSpc>
              <a:buNone/>
            </a:pPr>
            <a:r>
              <a:rPr lang="en-US" sz="780" dirty="0">
                <a:solidFill>
                  <a:srgbClr val="2C3E50"/>
                </a:solidFill>
              </a:rPr>
              <a:t>Fügener, A., Grahl, J., Gupta, A., &amp; Ketter, W. (2022). Cognitive challenges in human–artificial intelligence collaboration: Investigating the path toward </a:t>
            </a:r>
            <a:pPr algn="l" indent="0" marL="0">
              <a:lnSpc>
                <a:spcPts val="1400"/>
              </a:lnSpc>
              <a:buNone/>
            </a:pPr>
            <a:r>
              <a:rPr lang="en-US" sz="780" dirty="0">
                <a:solidFill>
                  <a:srgbClr val="2C3E50"/>
                </a:solidFill>
              </a:rPr>
              <a:t>productive delegation. </a:t>
            </a:r>
            <a:pPr algn="l" indent="0" marL="0">
              <a:lnSpc>
                <a:spcPts val="1400"/>
              </a:lnSpc>
              <a:buNone/>
            </a:pPr>
            <a:r>
              <a:rPr lang="en-US" sz="780" i="1" dirty="0">
                <a:solidFill>
                  <a:srgbClr val="2C3E50"/>
                </a:solidFill>
              </a:rPr>
              <a:t>Information Systems Research</a:t>
            </a:r>
            <a:pPr algn="l" indent="0" marL="0">
              <a:lnSpc>
                <a:spcPts val="1400"/>
              </a:lnSpc>
              <a:buNone/>
            </a:pPr>
            <a:r>
              <a:rPr lang="en-US" sz="780" dirty="0">
                <a:solidFill>
                  <a:srgbClr val="2C3E50"/>
                </a:solidFill>
              </a:rPr>
              <a:t>, 33(2), 678-696.</a:t>
            </a:r>
            <a:endParaRPr lang="en-US" sz="780" dirty="0"/>
          </a:p>
        </p:txBody>
      </p:sp>
      <p:sp>
        <p:nvSpPr>
          <p:cNvPr id="12" name="Text 9"/>
          <p:cNvSpPr/>
          <p:nvPr/>
        </p:nvSpPr>
        <p:spPr>
          <a:xfrm>
            <a:off x="828675" y="2957513"/>
            <a:ext cx="7486650" cy="171450"/>
          </a:xfrm>
          <a:prstGeom prst="rect">
            <a:avLst/>
          </a:prstGeom>
          <a:noFill/>
          <a:ln/>
        </p:spPr>
        <p:txBody>
          <a:bodyPr wrap="none" lIns="272161" tIns="0" rIns="0" bIns="0" rtlCol="0" anchor="t">
            <a:spAutoFit/>
          </a:bodyPr>
          <a:lstStyle/>
          <a:p>
            <a:pPr algn="l" indent="0" marL="0">
              <a:lnSpc>
                <a:spcPts val="1400"/>
              </a:lnSpc>
              <a:buNone/>
            </a:pPr>
            <a:r>
              <a:rPr lang="en-US" sz="780" dirty="0">
                <a:solidFill>
                  <a:srgbClr val="2C3E50"/>
                </a:solidFill>
              </a:rPr>
              <a:t>Gerlich, M. (2025). AI tools in society: Impacts on cognitive offloading and the future of critical thinking. </a:t>
            </a:r>
            <a:pPr algn="l" indent="0" marL="0">
              <a:lnSpc>
                <a:spcPts val="1400"/>
              </a:lnSpc>
              <a:buNone/>
            </a:pPr>
            <a:r>
              <a:rPr lang="en-US" sz="780" i="1" dirty="0">
                <a:solidFill>
                  <a:srgbClr val="2C3E50"/>
                </a:solidFill>
              </a:rPr>
              <a:t>Societies</a:t>
            </a:r>
            <a:pPr algn="l" indent="0" marL="0">
              <a:lnSpc>
                <a:spcPts val="1400"/>
              </a:lnSpc>
              <a:buNone/>
            </a:pPr>
            <a:r>
              <a:rPr lang="en-US" sz="780" dirty="0">
                <a:solidFill>
                  <a:srgbClr val="2C3E50"/>
                </a:solidFill>
              </a:rPr>
              <a:t>, 15(6), 73.</a:t>
            </a:r>
            <a:endParaRPr lang="en-US" sz="780" dirty="0"/>
          </a:p>
        </p:txBody>
      </p:sp>
      <p:sp>
        <p:nvSpPr>
          <p:cNvPr id="13" name="Text 10"/>
          <p:cNvSpPr/>
          <p:nvPr/>
        </p:nvSpPr>
        <p:spPr>
          <a:xfrm>
            <a:off x="828675" y="3214688"/>
            <a:ext cx="7486650" cy="342900"/>
          </a:xfrm>
          <a:prstGeom prst="rect">
            <a:avLst/>
          </a:prstGeom>
          <a:noFill/>
          <a:ln/>
        </p:spPr>
        <p:txBody>
          <a:bodyPr wrap="square" lIns="272161" tIns="0" rIns="0" bIns="0" rtlCol="0" anchor="t">
            <a:spAutoFit/>
          </a:bodyPr>
          <a:lstStyle/>
          <a:p>
            <a:pPr algn="l" indent="0" marL="0">
              <a:lnSpc>
                <a:spcPts val="1400"/>
              </a:lnSpc>
              <a:buNone/>
            </a:pPr>
            <a:r>
              <a:rPr lang="en-US" sz="780" dirty="0">
                <a:solidFill>
                  <a:srgbClr val="2C3E50"/>
                </a:solidFill>
              </a:rPr>
              <a:t>Hasan, M. K., Rahman, M. A., &amp; Ahmed, S. (2025). How AI quietly undermines the joy and effort of learning: A neuroscience perspective. </a:t>
            </a:r>
            <a:pPr algn="l" indent="0" marL="0">
              <a:lnSpc>
                <a:spcPts val="1400"/>
              </a:lnSpc>
              <a:buNone/>
            </a:pPr>
            <a:r>
              <a:rPr lang="en-US" sz="780" i="1" dirty="0">
                <a:solidFill>
                  <a:srgbClr val="2C3E50"/>
                </a:solidFill>
              </a:rPr>
              <a:t>PMC</a:t>
            </a:r>
            <a:pPr algn="l" indent="0" marL="0">
              <a:lnSpc>
                <a:spcPts val="1400"/>
              </a:lnSpc>
              <a:buNone/>
            </a:pPr>
            <a:r>
              <a:rPr lang="en-US" sz="780" dirty="0">
                <a:solidFill>
                  <a:srgbClr val="2C3E50"/>
                </a:solidFill>
              </a:rPr>
              <a:t> (PubMed </a:t>
            </a:r>
            <a:pPr algn="l" indent="0" marL="0">
              <a:lnSpc>
                <a:spcPts val="1400"/>
              </a:lnSpc>
              <a:buNone/>
            </a:pPr>
            <a:r>
              <a:rPr lang="en-US" sz="780" dirty="0">
                <a:solidFill>
                  <a:srgbClr val="2C3E50"/>
                </a:solidFill>
              </a:rPr>
              <a:t>Central).</a:t>
            </a:r>
            <a:endParaRPr lang="en-US" sz="780" dirty="0"/>
          </a:p>
        </p:txBody>
      </p:sp>
      <p:sp>
        <p:nvSpPr>
          <p:cNvPr id="14" name="Text 11"/>
          <p:cNvSpPr/>
          <p:nvPr/>
        </p:nvSpPr>
        <p:spPr>
          <a:xfrm>
            <a:off x="828675" y="3643313"/>
            <a:ext cx="7486650" cy="342900"/>
          </a:xfrm>
          <a:prstGeom prst="rect">
            <a:avLst/>
          </a:prstGeom>
          <a:noFill/>
          <a:ln/>
        </p:spPr>
        <p:txBody>
          <a:bodyPr wrap="square" lIns="272161" tIns="0" rIns="0" bIns="0" rtlCol="0" anchor="t">
            <a:spAutoFit/>
          </a:bodyPr>
          <a:lstStyle/>
          <a:p>
            <a:pPr algn="l" indent="0" marL="0">
              <a:lnSpc>
                <a:spcPts val="1400"/>
              </a:lnSpc>
              <a:buNone/>
            </a:pPr>
            <a:r>
              <a:rPr lang="en-US" sz="780" dirty="0">
                <a:solidFill>
                  <a:srgbClr val="2C3E50"/>
                </a:solidFill>
              </a:rPr>
              <a:t>Li, P., Yang, J., Islam, M. A., &amp; Ren, S. (2025). Making AI less thirsty: Uncovering and addressing the secret water footprint of AI models. </a:t>
            </a:r>
            <a:pPr algn="l" indent="0" marL="0">
              <a:lnSpc>
                <a:spcPts val="1400"/>
              </a:lnSpc>
              <a:buNone/>
            </a:pPr>
            <a:r>
              <a:rPr lang="en-US" sz="780" i="1" dirty="0">
                <a:solidFill>
                  <a:srgbClr val="2C3E50"/>
                </a:solidFill>
              </a:rPr>
              <a:t>Cornell University</a:t>
            </a:r>
            <a:pPr algn="l" indent="0" marL="0">
              <a:lnSpc>
                <a:spcPts val="1400"/>
              </a:lnSpc>
              <a:buNone/>
            </a:pPr>
            <a:r>
              <a:rPr lang="en-US" sz="780" dirty="0">
                <a:solidFill>
                  <a:srgbClr val="2C3E50"/>
                </a:solidFill>
              </a:rPr>
              <a:t>. arXiv preprint.</a:t>
            </a:r>
            <a:endParaRPr lang="en-US" sz="780" dirty="0"/>
          </a:p>
        </p:txBody>
      </p:sp>
      <p:sp>
        <p:nvSpPr>
          <p:cNvPr id="15" name="Text 12"/>
          <p:cNvSpPr/>
          <p:nvPr/>
        </p:nvSpPr>
        <p:spPr>
          <a:xfrm>
            <a:off x="828675" y="4071938"/>
            <a:ext cx="7486650" cy="171450"/>
          </a:xfrm>
          <a:prstGeom prst="rect">
            <a:avLst/>
          </a:prstGeom>
          <a:noFill/>
          <a:ln/>
        </p:spPr>
        <p:txBody>
          <a:bodyPr wrap="none" lIns="272161" tIns="0" rIns="0" bIns="0" rtlCol="0" anchor="t">
            <a:spAutoFit/>
          </a:bodyPr>
          <a:lstStyle/>
          <a:p>
            <a:pPr algn="l" indent="0" marL="0">
              <a:lnSpc>
                <a:spcPts val="1400"/>
              </a:lnSpc>
              <a:buNone/>
            </a:pPr>
            <a:r>
              <a:rPr lang="en-US" sz="780" dirty="0">
                <a:solidFill>
                  <a:srgbClr val="2C3E50"/>
                </a:solidFill>
              </a:rPr>
              <a:t>Mytton, D. (2021). Data centre water consumption. </a:t>
            </a:r>
            <a:pPr algn="l" indent="0" marL="0">
              <a:lnSpc>
                <a:spcPts val="1400"/>
              </a:lnSpc>
              <a:buNone/>
            </a:pPr>
            <a:r>
              <a:rPr lang="en-US" sz="780" i="1" dirty="0">
                <a:solidFill>
                  <a:srgbClr val="2C3E50"/>
                </a:solidFill>
              </a:rPr>
              <a:t>npj Clean Water</a:t>
            </a:r>
            <a:pPr algn="l" indent="0" marL="0">
              <a:lnSpc>
                <a:spcPts val="1400"/>
              </a:lnSpc>
              <a:buNone/>
            </a:pPr>
            <a:r>
              <a:rPr lang="en-US" sz="780" dirty="0">
                <a:solidFill>
                  <a:srgbClr val="2C3E50"/>
                </a:solidFill>
              </a:rPr>
              <a:t>, 4(1), 11. https://doi.org/10.1038/s41545-021-00101-w</a:t>
            </a:r>
            <a:endParaRPr lang="en-US" sz="780" dirty="0"/>
          </a:p>
        </p:txBody>
      </p:sp>
      <p:sp>
        <p:nvSpPr>
          <p:cNvPr id="16" name="Text 13"/>
          <p:cNvSpPr/>
          <p:nvPr/>
        </p:nvSpPr>
        <p:spPr>
          <a:xfrm>
            <a:off x="828675" y="4329113"/>
            <a:ext cx="7486650" cy="342900"/>
          </a:xfrm>
          <a:prstGeom prst="rect">
            <a:avLst/>
          </a:prstGeom>
          <a:noFill/>
          <a:ln/>
        </p:spPr>
        <p:txBody>
          <a:bodyPr wrap="square" lIns="272161" tIns="0" rIns="0" bIns="0" rtlCol="0" anchor="t">
            <a:spAutoFit/>
          </a:bodyPr>
          <a:lstStyle/>
          <a:p>
            <a:pPr algn="l" indent="0" marL="0">
              <a:lnSpc>
                <a:spcPts val="1400"/>
              </a:lnSpc>
              <a:buNone/>
            </a:pPr>
            <a:r>
              <a:rPr lang="en-US" sz="780" dirty="0">
                <a:solidFill>
                  <a:srgbClr val="2C3E50"/>
                </a:solidFill>
              </a:rPr>
              <a:t>Polytechnique Insights. (2025). Cognitive atrophy in the age of AI: The neuroscience of digital dependence. Retrieved from https://www.polytechnique-insights.com</a:t>
            </a:r>
            <a:endParaRPr lang="en-US" sz="780" dirty="0"/>
          </a:p>
        </p:txBody>
      </p:sp>
      <p:sp>
        <p:nvSpPr>
          <p:cNvPr id="17" name="Text 14"/>
          <p:cNvSpPr/>
          <p:nvPr/>
        </p:nvSpPr>
        <p:spPr>
          <a:xfrm>
            <a:off x="828675" y="4757738"/>
            <a:ext cx="7486650" cy="342900"/>
          </a:xfrm>
          <a:prstGeom prst="rect">
            <a:avLst/>
          </a:prstGeom>
          <a:noFill/>
          <a:ln/>
        </p:spPr>
        <p:txBody>
          <a:bodyPr wrap="square" lIns="272161" tIns="0" rIns="0" bIns="0" rtlCol="0" anchor="t">
            <a:spAutoFit/>
          </a:bodyPr>
          <a:lstStyle/>
          <a:p>
            <a:pPr algn="l" indent="0" marL="0">
              <a:lnSpc>
                <a:spcPts val="1400"/>
              </a:lnSpc>
              <a:buNone/>
            </a:pPr>
            <a:r>
              <a:rPr lang="en-US" sz="780" dirty="0">
                <a:solidFill>
                  <a:srgbClr val="2C3E50"/>
                </a:solidFill>
              </a:rPr>
              <a:t>Sparrow, B., Liu, J., &amp; Wegner, D. M. (2011). Google effects on memory: Cognitive consequences of having information at our fingertips. </a:t>
            </a:r>
            <a:pPr algn="l" indent="0" marL="0">
              <a:lnSpc>
                <a:spcPts val="1400"/>
              </a:lnSpc>
              <a:buNone/>
            </a:pPr>
            <a:r>
              <a:rPr lang="en-US" sz="780" i="1" dirty="0">
                <a:solidFill>
                  <a:srgbClr val="2C3E50"/>
                </a:solidFill>
              </a:rPr>
              <a:t>Science</a:t>
            </a:r>
            <a:pPr algn="l" indent="0" marL="0">
              <a:lnSpc>
                <a:spcPts val="1400"/>
              </a:lnSpc>
              <a:buNone/>
            </a:pPr>
            <a:r>
              <a:rPr lang="en-US" sz="780" dirty="0">
                <a:solidFill>
                  <a:srgbClr val="2C3E50"/>
                </a:solidFill>
              </a:rPr>
              <a:t>, </a:t>
            </a:r>
            <a:pPr algn="l" indent="0" marL="0">
              <a:lnSpc>
                <a:spcPts val="1400"/>
              </a:lnSpc>
              <a:buNone/>
            </a:pPr>
            <a:r>
              <a:rPr lang="en-US" sz="780" dirty="0">
                <a:solidFill>
                  <a:srgbClr val="2C3E50"/>
                </a:solidFill>
              </a:rPr>
              <a:t>333(6043), 776-778. https://doi.org/10.1126/science.1207745</a:t>
            </a:r>
            <a:endParaRPr lang="en-US" sz="780" dirty="0"/>
          </a:p>
        </p:txBody>
      </p:sp>
      <p:sp>
        <p:nvSpPr>
          <p:cNvPr id="18" name="Text 15"/>
          <p:cNvSpPr/>
          <p:nvPr/>
        </p:nvSpPr>
        <p:spPr>
          <a:xfrm>
            <a:off x="828675" y="5186363"/>
            <a:ext cx="7486650" cy="342900"/>
          </a:xfrm>
          <a:prstGeom prst="rect">
            <a:avLst/>
          </a:prstGeom>
          <a:noFill/>
          <a:ln/>
        </p:spPr>
        <p:txBody>
          <a:bodyPr wrap="square" lIns="272161" tIns="0" rIns="0" bIns="0" rtlCol="0" anchor="t">
            <a:spAutoFit/>
          </a:bodyPr>
          <a:lstStyle/>
          <a:p>
            <a:pPr algn="l" indent="0" marL="0">
              <a:lnSpc>
                <a:spcPts val="1400"/>
              </a:lnSpc>
              <a:buNone/>
            </a:pPr>
            <a:r>
              <a:rPr lang="en-US" sz="780" dirty="0">
                <a:solidFill>
                  <a:srgbClr val="2C3E50"/>
                </a:solidFill>
              </a:rPr>
              <a:t>Strubell, E., Ganesh, A., &amp; McCallum, A. (2019). Energy and policy considerations for deep learning in NLP. In </a:t>
            </a:r>
            <a:pPr algn="l" indent="0" marL="0">
              <a:lnSpc>
                <a:spcPts val="1400"/>
              </a:lnSpc>
              <a:buNone/>
            </a:pPr>
            <a:r>
              <a:rPr lang="en-US" sz="780" i="1" dirty="0">
                <a:solidFill>
                  <a:srgbClr val="2C3E50"/>
                </a:solidFill>
              </a:rPr>
              <a:t>Proceedings of the 57th Annual Meeting of the Association for Computational Linguistics</a:t>
            </a:r>
            <a:pPr algn="l" indent="0" marL="0">
              <a:lnSpc>
                <a:spcPts val="1400"/>
              </a:lnSpc>
              <a:buNone/>
            </a:pPr>
            <a:r>
              <a:rPr lang="en-US" sz="780" dirty="0">
                <a:solidFill>
                  <a:srgbClr val="2C3E50"/>
                </a:solidFill>
              </a:rPr>
              <a:t> (pp. 3645-3650). Association for Computational Linguistics.</a:t>
            </a:r>
            <a:endParaRPr lang="en-US" sz="780"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name="Slide 3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9144000" cy="5723539"/>
          </a:xfrm>
          <a:prstGeom prst="rect">
            <a:avLst/>
          </a:prstGeom>
        </p:spPr>
      </p:pic>
      <p:sp>
        <p:nvSpPr>
          <p:cNvPr id="3" name="Text 0"/>
          <p:cNvSpPr/>
          <p:nvPr/>
        </p:nvSpPr>
        <p:spPr>
          <a:xfrm>
            <a:off x="571500" y="428625"/>
            <a:ext cx="8001000" cy="685800"/>
          </a:xfrm>
          <a:prstGeom prst="rect">
            <a:avLst/>
          </a:prstGeom>
          <a:noFill/>
          <a:ln/>
        </p:spPr>
        <p:txBody>
          <a:bodyPr wrap="none" lIns="0" tIns="0" rIns="0" bIns="0" rtlCol="0" anchor="t">
            <a:spAutoFit/>
          </a:bodyPr>
          <a:lstStyle/>
          <a:p>
            <a:pPr algn="ctr" indent="0" marL="0">
              <a:lnSpc>
                <a:spcPts val="5400"/>
              </a:lnSpc>
              <a:buNone/>
            </a:pPr>
            <a:r>
              <a:rPr lang="en-US" sz="3294" b="1" dirty="0">
                <a:solidFill>
                  <a:srgbClr val="1A4D2E"/>
                </a:solidFill>
              </a:rPr>
              <a:t>Thank You</a:t>
            </a:r>
            <a:endParaRPr lang="en-US" sz="3294" dirty="0"/>
          </a:p>
        </p:txBody>
      </p:sp>
      <p:sp>
        <p:nvSpPr>
          <p:cNvPr id="4" name="Shape 1"/>
          <p:cNvSpPr/>
          <p:nvPr/>
        </p:nvSpPr>
        <p:spPr>
          <a:xfrm>
            <a:off x="1357313" y="1685925"/>
            <a:ext cx="6429375" cy="1638765"/>
          </a:xfrm>
          <a:prstGeom prst="rect">
            <a:avLst/>
          </a:prstGeom>
          <a:solidFill>
            <a:srgbClr val="F8F9FA"/>
          </a:solidFill>
          <a:ln/>
        </p:spPr>
      </p:sp>
      <p:sp>
        <p:nvSpPr>
          <p:cNvPr id="5" name="Text 2"/>
          <p:cNvSpPr/>
          <p:nvPr/>
        </p:nvSpPr>
        <p:spPr>
          <a:xfrm>
            <a:off x="1643063" y="1914525"/>
            <a:ext cx="5857875" cy="192881"/>
          </a:xfrm>
          <a:prstGeom prst="rect">
            <a:avLst/>
          </a:prstGeom>
          <a:noFill/>
          <a:ln/>
        </p:spPr>
        <p:txBody>
          <a:bodyPr wrap="none" lIns="0" tIns="0" rIns="0" bIns="0" rtlCol="0" anchor="t">
            <a:spAutoFit/>
          </a:bodyPr>
          <a:lstStyle/>
          <a:p>
            <a:pPr algn="ctr" indent="0" marL="0">
              <a:lnSpc>
                <a:spcPts val="1500"/>
              </a:lnSpc>
              <a:buNone/>
            </a:pPr>
            <a:r>
              <a:rPr lang="en-US" sz="885" b="1" spc="1" kern="0" dirty="0">
                <a:solidFill>
                  <a:srgbClr val="2C3E50"/>
                </a:solidFill>
              </a:rPr>
              <a:t>Companion Website</a:t>
            </a:r>
            <a:endParaRPr lang="en-US" sz="885" dirty="0"/>
          </a:p>
        </p:txBody>
      </p:sp>
      <p:sp>
        <p:nvSpPr>
          <p:cNvPr id="6" name="Text 3"/>
          <p:cNvSpPr/>
          <p:nvPr/>
        </p:nvSpPr>
        <p:spPr>
          <a:xfrm>
            <a:off x="1643063" y="2221706"/>
            <a:ext cx="5857875" cy="342900"/>
          </a:xfrm>
          <a:prstGeom prst="rect">
            <a:avLst/>
          </a:prstGeom>
          <a:noFill/>
          <a:ln/>
        </p:spPr>
        <p:txBody>
          <a:bodyPr wrap="none" lIns="0" tIns="0" rIns="0" bIns="0" rtlCol="0" anchor="t">
            <a:spAutoFit/>
          </a:bodyPr>
          <a:lstStyle/>
          <a:p>
            <a:pPr algn="ctr" indent="0" marL="0">
              <a:lnSpc>
                <a:spcPts val="2700"/>
              </a:lnSpc>
              <a:buNone/>
            </a:pPr>
            <a:r>
              <a:rPr lang="en-US" sz="1602" b="1" dirty="0">
                <a:solidFill>
                  <a:srgbClr val="4A7C9C"/>
                </a:solidFill>
              </a:rPr>
              <a:t>pyaim.github.io/AI-Illuminator-Imitator</a:t>
            </a:r>
            <a:endParaRPr lang="en-US" sz="1602" dirty="0"/>
          </a:p>
        </p:txBody>
      </p:sp>
      <p:sp>
        <p:nvSpPr>
          <p:cNvPr id="7" name="Text 4"/>
          <p:cNvSpPr/>
          <p:nvPr/>
        </p:nvSpPr>
        <p:spPr>
          <a:xfrm>
            <a:off x="1643063" y="2707481"/>
            <a:ext cx="5857875" cy="388609"/>
          </a:xfrm>
          <a:prstGeom prst="rect">
            <a:avLst/>
          </a:prstGeom>
          <a:noFill/>
          <a:ln/>
        </p:spPr>
        <p:txBody>
          <a:bodyPr wrap="square" lIns="0" tIns="0" rIns="0" bIns="0" rtlCol="0" anchor="t">
            <a:spAutoFit/>
          </a:bodyPr>
          <a:lstStyle/>
          <a:p>
            <a:pPr algn="ctr" indent="0" marL="0">
              <a:lnSpc>
                <a:spcPts val="1500"/>
              </a:lnSpc>
              <a:buNone/>
            </a:pPr>
            <a:r>
              <a:rPr lang="en-US" sz="888" dirty="0">
                <a:solidFill>
                  <a:srgbClr val="2C3E50"/>
                </a:solidFill>
              </a:rPr>
              <a:t>All slides, handouts, setup instructions, research sources, and recommended resources from this presentation are available on the companion website.</a:t>
            </a:r>
            <a:endParaRPr lang="en-US" sz="888" dirty="0"/>
          </a:p>
        </p:txBody>
      </p:sp>
      <p:sp>
        <p:nvSpPr>
          <p:cNvPr id="8" name="Text 5"/>
          <p:cNvSpPr/>
          <p:nvPr/>
        </p:nvSpPr>
        <p:spPr>
          <a:xfrm>
            <a:off x="1403579" y="4176582"/>
            <a:ext cx="6336813" cy="451842"/>
          </a:xfrm>
          <a:prstGeom prst="rect">
            <a:avLst/>
          </a:prstGeom>
          <a:noFill/>
          <a:ln/>
        </p:spPr>
        <p:txBody>
          <a:bodyPr wrap="square" lIns="0" tIns="0" rIns="0" bIns="0" rtlCol="0" anchor="t">
            <a:spAutoFit/>
          </a:bodyPr>
          <a:lstStyle/>
          <a:p>
            <a:pPr algn="ctr" indent="0" marL="0">
              <a:lnSpc>
                <a:spcPts val="2000"/>
              </a:lnSpc>
              <a:buNone/>
            </a:pPr>
            <a:r>
              <a:rPr lang="en-US" sz="987" b="1" dirty="0">
                <a:solidFill>
                  <a:srgbClr val="1A4D2E"/>
                </a:solidFill>
              </a:rPr>
              <a:t>Use AI wisely. Question its output. Maintain your critical thinking. Teach others to do the same.</a:t>
            </a:r>
            <a:endParaRPr lang="en-US" sz="987" dirty="0"/>
          </a:p>
        </p:txBody>
      </p:sp>
      <p:sp>
        <p:nvSpPr>
          <p:cNvPr id="9" name="Text 6"/>
          <p:cNvSpPr/>
          <p:nvPr/>
        </p:nvSpPr>
        <p:spPr>
          <a:xfrm>
            <a:off x="1357313" y="4832021"/>
            <a:ext cx="6429375" cy="462893"/>
          </a:xfrm>
          <a:prstGeom prst="rect">
            <a:avLst/>
          </a:prstGeom>
          <a:noFill/>
          <a:ln/>
        </p:spPr>
        <p:txBody>
          <a:bodyPr wrap="square" lIns="0" tIns="0" rIns="0" bIns="0" rtlCol="0" anchor="t">
            <a:spAutoFit/>
          </a:bodyPr>
          <a:lstStyle/>
          <a:p>
            <a:pPr algn="ctr" indent="0" marL="0">
              <a:lnSpc>
                <a:spcPts val="1800"/>
              </a:lnSpc>
              <a:buNone/>
            </a:pPr>
            <a:r>
              <a:rPr lang="en-US" sz="942" dirty="0">
                <a:solidFill>
                  <a:srgbClr val="4A7C9C"/>
                </a:solidFill>
              </a:rPr>
              <a:t>The future of AI depends not on the technology itself, but on how we choose to use it—and how we prepare the next generation to navigate a world where AI is ubiquitous.</a:t>
            </a:r>
            <a:endParaRPr lang="en-US" sz="942"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9144000" cy="5910504"/>
          </a:xfrm>
          <a:prstGeom prst="rect">
            <a:avLst/>
          </a:prstGeom>
        </p:spPr>
      </p:pic>
      <p:sp>
        <p:nvSpPr>
          <p:cNvPr id="3" name="Shape 0"/>
          <p:cNvSpPr/>
          <p:nvPr/>
        </p:nvSpPr>
        <p:spPr>
          <a:xfrm>
            <a:off x="571500" y="428625"/>
            <a:ext cx="8001000" cy="907256"/>
          </a:xfrm>
          <a:prstGeom prst="rect">
            <a:avLst/>
          </a:prstGeom>
          <a:solidFill>
            <a:srgbClr val="000000">
              <a:alpha val="0"/>
            </a:srgbClr>
          </a:solidFill>
          <a:ln/>
        </p:spPr>
      </p:sp>
      <p:sp>
        <p:nvSpPr>
          <p:cNvPr id="4" name="Shape 1"/>
          <p:cNvSpPr/>
          <p:nvPr/>
        </p:nvSpPr>
        <p:spPr>
          <a:xfrm>
            <a:off x="571500" y="1314450"/>
            <a:ext cx="8001000" cy="21431"/>
          </a:xfrm>
          <a:prstGeom prst="rect">
            <a:avLst/>
          </a:prstGeom>
          <a:solidFill>
            <a:srgbClr val="1A4D2E"/>
          </a:solidFill>
          <a:ln/>
        </p:spPr>
      </p:sp>
      <p:sp>
        <p:nvSpPr>
          <p:cNvPr id="5" name="Text 2"/>
          <p:cNvSpPr/>
          <p:nvPr/>
        </p:nvSpPr>
        <p:spPr>
          <a:xfrm>
            <a:off x="571500" y="428625"/>
            <a:ext cx="8001000" cy="907256"/>
          </a:xfrm>
          <a:prstGeom prst="rect">
            <a:avLst/>
          </a:prstGeom>
          <a:noFill/>
          <a:ln/>
        </p:spPr>
        <p:txBody>
          <a:bodyPr wrap="square" lIns="0" tIns="0" rIns="0" bIns="136017" rtlCol="0" anchor="t">
            <a:spAutoFit/>
          </a:bodyPr>
          <a:lstStyle/>
          <a:p>
            <a:pPr algn="l" indent="0" marL="0">
              <a:lnSpc>
                <a:spcPts val="3000"/>
              </a:lnSpc>
              <a:buNone/>
            </a:pPr>
            <a:r>
              <a:rPr lang="en-US" sz="1808" b="1" dirty="0">
                <a:solidFill>
                  <a:srgbClr val="1A4D2E"/>
                </a:solidFill>
              </a:rPr>
              <a:t>LLMs Work Like Your Phone's Autocomplete, Just Vastly More Sophisticated</a:t>
            </a:r>
            <a:endParaRPr lang="en-US" sz="1808" dirty="0"/>
          </a:p>
        </p:txBody>
      </p:sp>
      <p:pic>
        <p:nvPicPr>
          <p:cNvPr id="6" name="Image 1" descr="preencoded.png">    </p:cNvPr>
          <p:cNvPicPr>
            <a:picLocks noChangeAspect="1"/>
          </p:cNvPicPr>
          <p:nvPr/>
        </p:nvPicPr>
        <p:blipFill>
          <a:blip r:embed="rId2"/>
          <a:stretch>
            <a:fillRect/>
          </a:stretch>
        </p:blipFill>
        <p:spPr>
          <a:xfrm>
            <a:off x="571500" y="1600200"/>
            <a:ext cx="2476481" cy="2500313"/>
          </a:xfrm>
          <a:prstGeom prst="rect">
            <a:avLst/>
          </a:prstGeom>
        </p:spPr>
      </p:pic>
      <p:sp>
        <p:nvSpPr>
          <p:cNvPr id="7" name="Text 3"/>
          <p:cNvSpPr/>
          <p:nvPr/>
        </p:nvSpPr>
        <p:spPr>
          <a:xfrm>
            <a:off x="571500" y="4214813"/>
            <a:ext cx="2476481" cy="655746"/>
          </a:xfrm>
          <a:prstGeom prst="rect">
            <a:avLst/>
          </a:prstGeom>
          <a:noFill/>
          <a:ln/>
        </p:spPr>
        <p:txBody>
          <a:bodyPr wrap="square" lIns="0" tIns="0" rIns="0" bIns="0" rtlCol="0" anchor="t">
            <a:spAutoFit/>
          </a:bodyPr>
          <a:lstStyle/>
          <a:p>
            <a:pPr algn="l" indent="0" marL="0">
              <a:lnSpc>
                <a:spcPts val="1700"/>
              </a:lnSpc>
              <a:buNone/>
            </a:pPr>
            <a:r>
              <a:rPr lang="en-US" sz="942" dirty="0">
                <a:solidFill>
                  <a:srgbClr val="4A7C9C"/>
                </a:solidFill>
              </a:rPr>
              <a:t>Your phone predicts "way" after "I'm on my" because that pattern appears frequently in text messages.</a:t>
            </a:r>
            <a:endParaRPr lang="en-US" sz="942" dirty="0"/>
          </a:p>
        </p:txBody>
      </p:sp>
      <p:sp>
        <p:nvSpPr>
          <p:cNvPr id="8" name="Text 4"/>
          <p:cNvSpPr/>
          <p:nvPr/>
        </p:nvSpPr>
        <p:spPr>
          <a:xfrm>
            <a:off x="3333731" y="1600200"/>
            <a:ext cx="5238769" cy="655746"/>
          </a:xfrm>
          <a:prstGeom prst="rect">
            <a:avLst/>
          </a:prstGeom>
          <a:noFill/>
          <a:ln/>
        </p:spPr>
        <p:txBody>
          <a:bodyPr wrap="square" lIns="0" tIns="0" rIns="0" bIns="0" rtlCol="0" anchor="t">
            <a:spAutoFit/>
          </a:bodyPr>
          <a:lstStyle/>
          <a:p>
            <a:pPr algn="l" indent="0" marL="0">
              <a:lnSpc>
                <a:spcPts val="1700"/>
              </a:lnSpc>
              <a:buNone/>
            </a:pPr>
            <a:r>
              <a:rPr lang="en-US" sz="942" dirty="0">
                <a:solidFill>
                  <a:srgbClr val="2C3E50"/>
                </a:solidFill>
              </a:rPr>
              <a:t>Think about autocomplete on your smartphone. You type "I'm on my," and it suggests "way." It doesn't know where you're going or why—it just knows that "way" statistically follows "I'm on my" in millions of text messages.</a:t>
            </a:r>
            <a:endParaRPr lang="en-US" sz="942" dirty="0"/>
          </a:p>
        </p:txBody>
      </p:sp>
      <p:sp>
        <p:nvSpPr>
          <p:cNvPr id="9" name="Text 5"/>
          <p:cNvSpPr/>
          <p:nvPr/>
        </p:nvSpPr>
        <p:spPr>
          <a:xfrm>
            <a:off x="3333731" y="2427396"/>
            <a:ext cx="5238769" cy="218582"/>
          </a:xfrm>
          <a:prstGeom prst="rect">
            <a:avLst/>
          </a:prstGeom>
          <a:noFill/>
          <a:ln/>
        </p:spPr>
        <p:txBody>
          <a:bodyPr wrap="none" lIns="0" tIns="0" rIns="0" bIns="0" rtlCol="0" anchor="t">
            <a:spAutoFit/>
          </a:bodyPr>
          <a:lstStyle/>
          <a:p>
            <a:pPr algn="l" indent="0" marL="0">
              <a:lnSpc>
                <a:spcPts val="1700"/>
              </a:lnSpc>
              <a:buNone/>
            </a:pPr>
            <a:r>
              <a:rPr lang="en-US" sz="885" b="1" dirty="0">
                <a:solidFill>
                  <a:srgbClr val="1A4D2E"/>
                </a:solidFill>
              </a:rPr>
              <a:t>How LLMs Work:</a:t>
            </a:r>
            <a:endParaRPr lang="en-US" sz="885" dirty="0"/>
          </a:p>
        </p:txBody>
      </p:sp>
      <p:sp>
        <p:nvSpPr>
          <p:cNvPr id="10" name="Text 6"/>
          <p:cNvSpPr/>
          <p:nvPr/>
        </p:nvSpPr>
        <p:spPr>
          <a:xfrm>
            <a:off x="3333731" y="2760278"/>
            <a:ext cx="146949" cy="257175"/>
          </a:xfrm>
          <a:prstGeom prst="rect">
            <a:avLst/>
          </a:prstGeom>
          <a:noFill/>
          <a:ln/>
        </p:spPr>
        <p:txBody>
          <a:bodyPr wrap="none" lIns="0" tIns="0" rIns="0" bIns="0" rtlCol="0" anchor="t">
            <a:spAutoFit/>
          </a:bodyPr>
          <a:lstStyle/>
          <a:p>
            <a:pPr algn="l" indent="0" marL="0">
              <a:lnSpc>
                <a:spcPts val="2000"/>
              </a:lnSpc>
              <a:buNone/>
            </a:pPr>
            <a:r>
              <a:rPr lang="en-US" sz="1193" b="1" dirty="0">
                <a:solidFill>
                  <a:srgbClr val="4A7C9C"/>
                </a:solidFill>
              </a:rPr>
              <a:t>1.</a:t>
            </a:r>
            <a:endParaRPr lang="en-US" sz="1193" dirty="0"/>
          </a:p>
        </p:txBody>
      </p:sp>
      <p:sp>
        <p:nvSpPr>
          <p:cNvPr id="11" name="Text 7"/>
          <p:cNvSpPr/>
          <p:nvPr/>
        </p:nvSpPr>
        <p:spPr>
          <a:xfrm>
            <a:off x="3566406" y="2760278"/>
            <a:ext cx="2529474" cy="205718"/>
          </a:xfrm>
          <a:prstGeom prst="rect">
            <a:avLst/>
          </a:prstGeom>
          <a:noFill/>
          <a:ln/>
        </p:spPr>
        <p:txBody>
          <a:bodyPr wrap="none" lIns="0" tIns="0" rIns="0" bIns="0" rtlCol="0" anchor="t">
            <a:spAutoFit/>
          </a:bodyPr>
          <a:lstStyle/>
          <a:p>
            <a:pPr algn="l" indent="0" marL="0">
              <a:lnSpc>
                <a:spcPts val="1600"/>
              </a:lnSpc>
              <a:buNone/>
            </a:pPr>
            <a:r>
              <a:rPr lang="en-US" sz="885" b="1" dirty="0">
                <a:solidFill>
                  <a:srgbClr val="2C3E50"/>
                </a:solidFill>
              </a:rPr>
              <a:t>Input:</a:t>
            </a:r>
            <a:pPr algn="l" indent="0" marL="0">
              <a:lnSpc>
                <a:spcPts val="1600"/>
              </a:lnSpc>
              <a:buNone/>
            </a:pPr>
            <a:r>
              <a:rPr lang="en-US" sz="942" dirty="0">
                <a:solidFill>
                  <a:srgbClr val="2C3E50"/>
                </a:solidFill>
              </a:rPr>
              <a:t> You provide a prompt ("The sky is")</a:t>
            </a:r>
            <a:endParaRPr lang="en-US" sz="885" dirty="0"/>
          </a:p>
        </p:txBody>
      </p:sp>
      <p:sp>
        <p:nvSpPr>
          <p:cNvPr id="12" name="Text 8"/>
          <p:cNvSpPr/>
          <p:nvPr/>
        </p:nvSpPr>
        <p:spPr>
          <a:xfrm>
            <a:off x="3333731" y="3103178"/>
            <a:ext cx="146949" cy="257175"/>
          </a:xfrm>
          <a:prstGeom prst="rect">
            <a:avLst/>
          </a:prstGeom>
          <a:noFill/>
          <a:ln/>
        </p:spPr>
        <p:txBody>
          <a:bodyPr wrap="none" lIns="0" tIns="0" rIns="0" bIns="0" rtlCol="0" anchor="t">
            <a:spAutoFit/>
          </a:bodyPr>
          <a:lstStyle/>
          <a:p>
            <a:pPr algn="l" indent="0" marL="0">
              <a:lnSpc>
                <a:spcPts val="2000"/>
              </a:lnSpc>
              <a:buNone/>
            </a:pPr>
            <a:r>
              <a:rPr lang="en-US" sz="1193" b="1" dirty="0">
                <a:solidFill>
                  <a:srgbClr val="4A7C9C"/>
                </a:solidFill>
              </a:rPr>
              <a:t>2.</a:t>
            </a:r>
            <a:endParaRPr lang="en-US" sz="1193" dirty="0"/>
          </a:p>
        </p:txBody>
      </p:sp>
      <p:sp>
        <p:nvSpPr>
          <p:cNvPr id="13" name="Text 9"/>
          <p:cNvSpPr/>
          <p:nvPr/>
        </p:nvSpPr>
        <p:spPr>
          <a:xfrm>
            <a:off x="3566406" y="3103178"/>
            <a:ext cx="5006094" cy="411435"/>
          </a:xfrm>
          <a:prstGeom prst="rect">
            <a:avLst/>
          </a:prstGeom>
          <a:noFill/>
          <a:ln/>
        </p:spPr>
        <p:txBody>
          <a:bodyPr wrap="square" lIns="0" tIns="0" rIns="0" bIns="0" rtlCol="0" anchor="t">
            <a:spAutoFit/>
          </a:bodyPr>
          <a:lstStyle/>
          <a:p>
            <a:pPr algn="l" indent="0" marL="0">
              <a:lnSpc>
                <a:spcPts val="1600"/>
              </a:lnSpc>
              <a:buNone/>
            </a:pPr>
            <a:r>
              <a:rPr lang="en-US" sz="885" b="1" dirty="0">
                <a:solidFill>
                  <a:srgbClr val="2C3E50"/>
                </a:solidFill>
              </a:rPr>
              <a:t>Processing:</a:t>
            </a:r>
            <a:pPr algn="l" indent="0" marL="0">
              <a:lnSpc>
                <a:spcPts val="1600"/>
              </a:lnSpc>
              <a:buNone/>
            </a:pPr>
            <a:r>
              <a:rPr lang="en-US" sz="942" dirty="0">
                <a:solidFill>
                  <a:srgbClr val="2C3E50"/>
                </a:solidFill>
              </a:rPr>
              <a:t> The model calculates probabilities for what word comes next based </a:t>
            </a:r>
            <a:pPr algn="l" indent="0" marL="0">
              <a:lnSpc>
                <a:spcPts val="1600"/>
              </a:lnSpc>
              <a:buNone/>
            </a:pPr>
            <a:r>
              <a:rPr lang="en-US" sz="942" dirty="0">
                <a:solidFill>
                  <a:srgbClr val="2C3E50"/>
                </a:solidFill>
              </a:rPr>
              <a:t>on its training data</a:t>
            </a:r>
            <a:endParaRPr lang="en-US" sz="885" dirty="0"/>
          </a:p>
        </p:txBody>
      </p:sp>
      <p:sp>
        <p:nvSpPr>
          <p:cNvPr id="14" name="Text 10"/>
          <p:cNvSpPr/>
          <p:nvPr/>
        </p:nvSpPr>
        <p:spPr>
          <a:xfrm>
            <a:off x="3333731" y="3600338"/>
            <a:ext cx="146949" cy="257175"/>
          </a:xfrm>
          <a:prstGeom prst="rect">
            <a:avLst/>
          </a:prstGeom>
          <a:noFill/>
          <a:ln/>
        </p:spPr>
        <p:txBody>
          <a:bodyPr wrap="none" lIns="0" tIns="0" rIns="0" bIns="0" rtlCol="0" anchor="t">
            <a:spAutoFit/>
          </a:bodyPr>
          <a:lstStyle/>
          <a:p>
            <a:pPr algn="l" indent="0" marL="0">
              <a:lnSpc>
                <a:spcPts val="2000"/>
              </a:lnSpc>
              <a:buNone/>
            </a:pPr>
            <a:r>
              <a:rPr lang="en-US" sz="1193" b="1" dirty="0">
                <a:solidFill>
                  <a:srgbClr val="4A7C9C"/>
                </a:solidFill>
              </a:rPr>
              <a:t>3.</a:t>
            </a:r>
            <a:endParaRPr lang="en-US" sz="1193" dirty="0"/>
          </a:p>
        </p:txBody>
      </p:sp>
      <p:sp>
        <p:nvSpPr>
          <p:cNvPr id="15" name="Text 11"/>
          <p:cNvSpPr/>
          <p:nvPr/>
        </p:nvSpPr>
        <p:spPr>
          <a:xfrm>
            <a:off x="3566406" y="3600338"/>
            <a:ext cx="4141059" cy="205718"/>
          </a:xfrm>
          <a:prstGeom prst="rect">
            <a:avLst/>
          </a:prstGeom>
          <a:noFill/>
          <a:ln/>
        </p:spPr>
        <p:txBody>
          <a:bodyPr wrap="none" lIns="0" tIns="0" rIns="0" bIns="0" rtlCol="0" anchor="t">
            <a:spAutoFit/>
          </a:bodyPr>
          <a:lstStyle/>
          <a:p>
            <a:pPr algn="l" indent="0" marL="0">
              <a:lnSpc>
                <a:spcPts val="1600"/>
              </a:lnSpc>
              <a:buNone/>
            </a:pPr>
            <a:r>
              <a:rPr lang="en-US" sz="885" b="1" dirty="0">
                <a:solidFill>
                  <a:srgbClr val="2C3E50"/>
                </a:solidFill>
              </a:rPr>
              <a:t>Output:</a:t>
            </a:r>
            <a:pPr algn="l" indent="0" marL="0">
              <a:lnSpc>
                <a:spcPts val="1600"/>
              </a:lnSpc>
              <a:buNone/>
            </a:pPr>
            <a:r>
              <a:rPr lang="en-US" sz="942" dirty="0">
                <a:solidFill>
                  <a:srgbClr val="2C3E50"/>
                </a:solidFill>
              </a:rPr>
              <a:t> It selects the most likely next word ("blue" - 90% probability)</a:t>
            </a:r>
            <a:endParaRPr lang="en-US" sz="885" dirty="0"/>
          </a:p>
        </p:txBody>
      </p:sp>
      <p:sp>
        <p:nvSpPr>
          <p:cNvPr id="16" name="Text 12"/>
          <p:cNvSpPr/>
          <p:nvPr/>
        </p:nvSpPr>
        <p:spPr>
          <a:xfrm>
            <a:off x="3333731" y="3943238"/>
            <a:ext cx="146949" cy="257175"/>
          </a:xfrm>
          <a:prstGeom prst="rect">
            <a:avLst/>
          </a:prstGeom>
          <a:noFill/>
          <a:ln/>
        </p:spPr>
        <p:txBody>
          <a:bodyPr wrap="none" lIns="0" tIns="0" rIns="0" bIns="0" rtlCol="0" anchor="t">
            <a:spAutoFit/>
          </a:bodyPr>
          <a:lstStyle/>
          <a:p>
            <a:pPr algn="l" indent="0" marL="0">
              <a:lnSpc>
                <a:spcPts val="2000"/>
              </a:lnSpc>
              <a:buNone/>
            </a:pPr>
            <a:r>
              <a:rPr lang="en-US" sz="1193" b="1" dirty="0">
                <a:solidFill>
                  <a:srgbClr val="4A7C9C"/>
                </a:solidFill>
              </a:rPr>
              <a:t>4.</a:t>
            </a:r>
            <a:endParaRPr lang="en-US" sz="1193" dirty="0"/>
          </a:p>
        </p:txBody>
      </p:sp>
      <p:sp>
        <p:nvSpPr>
          <p:cNvPr id="17" name="Text 13"/>
          <p:cNvSpPr/>
          <p:nvPr/>
        </p:nvSpPr>
        <p:spPr>
          <a:xfrm>
            <a:off x="3566406" y="3943238"/>
            <a:ext cx="5006094" cy="411435"/>
          </a:xfrm>
          <a:prstGeom prst="rect">
            <a:avLst/>
          </a:prstGeom>
          <a:noFill/>
          <a:ln/>
        </p:spPr>
        <p:txBody>
          <a:bodyPr wrap="square" lIns="0" tIns="0" rIns="0" bIns="0" rtlCol="0" anchor="t">
            <a:spAutoFit/>
          </a:bodyPr>
          <a:lstStyle/>
          <a:p>
            <a:pPr algn="l" indent="0" marL="0">
              <a:lnSpc>
                <a:spcPts val="1600"/>
              </a:lnSpc>
              <a:buNone/>
            </a:pPr>
            <a:r>
              <a:rPr lang="en-US" sz="885" b="1" dirty="0">
                <a:solidFill>
                  <a:srgbClr val="2C3E50"/>
                </a:solidFill>
              </a:rPr>
              <a:t>Repeat:</a:t>
            </a:r>
            <a:pPr algn="l" indent="0" marL="0">
              <a:lnSpc>
                <a:spcPts val="1600"/>
              </a:lnSpc>
              <a:buNone/>
            </a:pPr>
            <a:r>
              <a:rPr lang="en-US" sz="942" dirty="0">
                <a:solidFill>
                  <a:srgbClr val="2C3E50"/>
                </a:solidFill>
              </a:rPr>
              <a:t> It then treats "The sky is blue" as the new input and predicts the next </a:t>
            </a:r>
            <a:pPr algn="l" indent="0" marL="0">
              <a:lnSpc>
                <a:spcPts val="1600"/>
              </a:lnSpc>
              <a:buNone/>
            </a:pPr>
            <a:r>
              <a:rPr lang="en-US" sz="942" dirty="0">
                <a:solidFill>
                  <a:srgbClr val="2C3E50"/>
                </a:solidFill>
              </a:rPr>
              <a:t>word</a:t>
            </a:r>
            <a:endParaRPr lang="en-US" sz="885" dirty="0"/>
          </a:p>
        </p:txBody>
      </p:sp>
      <p:sp>
        <p:nvSpPr>
          <p:cNvPr id="18" name="Text 14"/>
          <p:cNvSpPr/>
          <p:nvPr/>
        </p:nvSpPr>
        <p:spPr>
          <a:xfrm>
            <a:off x="3333731" y="4440399"/>
            <a:ext cx="146949" cy="257175"/>
          </a:xfrm>
          <a:prstGeom prst="rect">
            <a:avLst/>
          </a:prstGeom>
          <a:noFill/>
          <a:ln/>
        </p:spPr>
        <p:txBody>
          <a:bodyPr wrap="none" lIns="0" tIns="0" rIns="0" bIns="0" rtlCol="0" anchor="t">
            <a:spAutoFit/>
          </a:bodyPr>
          <a:lstStyle/>
          <a:p>
            <a:pPr algn="l" indent="0" marL="0">
              <a:lnSpc>
                <a:spcPts val="2000"/>
              </a:lnSpc>
              <a:buNone/>
            </a:pPr>
            <a:r>
              <a:rPr lang="en-US" sz="1193" b="1" dirty="0">
                <a:solidFill>
                  <a:srgbClr val="4A7C9C"/>
                </a:solidFill>
              </a:rPr>
              <a:t>5.</a:t>
            </a:r>
            <a:endParaRPr lang="en-US" sz="1193" dirty="0"/>
          </a:p>
        </p:txBody>
      </p:sp>
      <p:sp>
        <p:nvSpPr>
          <p:cNvPr id="19" name="Text 15"/>
          <p:cNvSpPr/>
          <p:nvPr/>
        </p:nvSpPr>
        <p:spPr>
          <a:xfrm>
            <a:off x="3566406" y="4440399"/>
            <a:ext cx="5006094" cy="411435"/>
          </a:xfrm>
          <a:prstGeom prst="rect">
            <a:avLst/>
          </a:prstGeom>
          <a:noFill/>
          <a:ln/>
        </p:spPr>
        <p:txBody>
          <a:bodyPr wrap="square" lIns="0" tIns="0" rIns="0" bIns="0" rtlCol="0" anchor="t">
            <a:spAutoFit/>
          </a:bodyPr>
          <a:lstStyle/>
          <a:p>
            <a:pPr algn="l" indent="0" marL="0">
              <a:lnSpc>
                <a:spcPts val="1600"/>
              </a:lnSpc>
              <a:buNone/>
            </a:pPr>
            <a:r>
              <a:rPr lang="en-US" sz="885" b="1" dirty="0">
                <a:solidFill>
                  <a:srgbClr val="2C3E50"/>
                </a:solidFill>
              </a:rPr>
              <a:t>Continue:</a:t>
            </a:r>
            <a:pPr algn="l" indent="0" marL="0">
              <a:lnSpc>
                <a:spcPts val="1600"/>
              </a:lnSpc>
              <a:buNone/>
            </a:pPr>
            <a:r>
              <a:rPr lang="en-US" sz="942" dirty="0">
                <a:solidFill>
                  <a:srgbClr val="2C3E50"/>
                </a:solidFill>
              </a:rPr>
              <a:t> This process repeats word by word until a complete response is </a:t>
            </a:r>
            <a:pPr algn="l" indent="0" marL="0">
              <a:lnSpc>
                <a:spcPts val="1600"/>
              </a:lnSpc>
              <a:buNone/>
            </a:pPr>
            <a:r>
              <a:rPr lang="en-US" sz="942" dirty="0">
                <a:solidFill>
                  <a:srgbClr val="2C3E50"/>
                </a:solidFill>
              </a:rPr>
              <a:t>generated</a:t>
            </a:r>
            <a:endParaRPr lang="en-US" sz="885" dirty="0"/>
          </a:p>
        </p:txBody>
      </p:sp>
      <p:sp>
        <p:nvSpPr>
          <p:cNvPr id="20" name="Text 16"/>
          <p:cNvSpPr/>
          <p:nvPr/>
        </p:nvSpPr>
        <p:spPr>
          <a:xfrm>
            <a:off x="3333731" y="5023284"/>
            <a:ext cx="5238769" cy="437164"/>
          </a:xfrm>
          <a:prstGeom prst="rect">
            <a:avLst/>
          </a:prstGeom>
          <a:noFill/>
          <a:ln/>
        </p:spPr>
        <p:txBody>
          <a:bodyPr wrap="square" lIns="0" tIns="0" rIns="0" bIns="0" rtlCol="0" anchor="t">
            <a:spAutoFit/>
          </a:bodyPr>
          <a:lstStyle/>
          <a:p>
            <a:pPr algn="l" indent="0" marL="0">
              <a:lnSpc>
                <a:spcPts val="1700"/>
              </a:lnSpc>
              <a:buNone/>
            </a:pPr>
            <a:r>
              <a:rPr lang="en-US" sz="885" b="1" dirty="0">
                <a:solidFill>
                  <a:srgbClr val="C1502E"/>
                </a:solidFill>
              </a:rPr>
              <a:t>It's autocomplete on an absolutely massive scale. Your phone learned from your texts. ChatGPT learned from a significant portion of the internet.</a:t>
            </a:r>
            <a:endParaRPr lang="en-US" sz="885"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9144000" cy="5707689"/>
          </a:xfrm>
          <a:prstGeom prst="rect">
            <a:avLst/>
          </a:prstGeom>
        </p:spPr>
      </p:pic>
      <p:sp>
        <p:nvSpPr>
          <p:cNvPr id="3" name="Shape 0"/>
          <p:cNvSpPr/>
          <p:nvPr/>
        </p:nvSpPr>
        <p:spPr>
          <a:xfrm>
            <a:off x="571500" y="321469"/>
            <a:ext cx="8001000" cy="892969"/>
          </a:xfrm>
          <a:prstGeom prst="rect">
            <a:avLst/>
          </a:prstGeom>
          <a:solidFill>
            <a:srgbClr val="000000">
              <a:alpha val="0"/>
            </a:srgbClr>
          </a:solidFill>
          <a:ln/>
        </p:spPr>
      </p:sp>
      <p:sp>
        <p:nvSpPr>
          <p:cNvPr id="4" name="Shape 1"/>
          <p:cNvSpPr/>
          <p:nvPr/>
        </p:nvSpPr>
        <p:spPr>
          <a:xfrm>
            <a:off x="571500" y="1193006"/>
            <a:ext cx="8001000" cy="21431"/>
          </a:xfrm>
          <a:prstGeom prst="rect">
            <a:avLst/>
          </a:prstGeom>
          <a:solidFill>
            <a:srgbClr val="1A4D2E"/>
          </a:solidFill>
          <a:ln/>
        </p:spPr>
      </p:sp>
      <p:sp>
        <p:nvSpPr>
          <p:cNvPr id="5" name="Text 2"/>
          <p:cNvSpPr/>
          <p:nvPr/>
        </p:nvSpPr>
        <p:spPr>
          <a:xfrm>
            <a:off x="571500" y="321469"/>
            <a:ext cx="8001000" cy="892969"/>
          </a:xfrm>
          <a:prstGeom prst="rect">
            <a:avLst/>
          </a:prstGeom>
          <a:noFill/>
          <a:ln/>
        </p:spPr>
        <p:txBody>
          <a:bodyPr wrap="square" lIns="0" tIns="0" rIns="0" bIns="119126" rtlCol="0" anchor="t">
            <a:spAutoFit/>
          </a:bodyPr>
          <a:lstStyle/>
          <a:p>
            <a:pPr algn="l" indent="0" marL="0">
              <a:lnSpc>
                <a:spcPts val="3000"/>
              </a:lnSpc>
              <a:buNone/>
            </a:pPr>
            <a:r>
              <a:rPr lang="en-US" sz="1808" b="1" dirty="0">
                <a:solidFill>
                  <a:srgbClr val="1A4D2E"/>
                </a:solidFill>
              </a:rPr>
              <a:t>LLMs Don't "Know" Facts—They Know What Words Tend to Follow Other Words</a:t>
            </a:r>
            <a:endParaRPr lang="en-US" sz="1808" dirty="0"/>
          </a:p>
        </p:txBody>
      </p:sp>
      <p:sp>
        <p:nvSpPr>
          <p:cNvPr id="6" name="Text 3"/>
          <p:cNvSpPr/>
          <p:nvPr/>
        </p:nvSpPr>
        <p:spPr>
          <a:xfrm>
            <a:off x="571500" y="1393031"/>
            <a:ext cx="8001000" cy="437164"/>
          </a:xfrm>
          <a:prstGeom prst="rect">
            <a:avLst/>
          </a:prstGeom>
          <a:noFill/>
          <a:ln/>
        </p:spPr>
        <p:txBody>
          <a:bodyPr wrap="square" lIns="0" tIns="0" rIns="0" bIns="0" rtlCol="0" anchor="t">
            <a:spAutoFit/>
          </a:bodyPr>
          <a:lstStyle/>
          <a:p>
            <a:pPr algn="l" indent="0" marL="0">
              <a:lnSpc>
                <a:spcPts val="1700"/>
              </a:lnSpc>
              <a:buNone/>
            </a:pPr>
            <a:r>
              <a:rPr lang="en-US" sz="942" dirty="0">
                <a:solidFill>
                  <a:srgbClr val="2C3E50"/>
                </a:solidFill>
              </a:rPr>
              <a:t>An LLM doesn't have a fact database that says </a:t>
            </a:r>
            <a:pPr algn="l" indent="0" marL="0">
              <a:lnSpc>
                <a:spcPts val="1700"/>
              </a:lnSpc>
              <a:buNone/>
            </a:pPr>
            <a:r>
              <a:rPr lang="en-US" sz="885" b="1" dirty="0">
                <a:solidFill>
                  <a:srgbClr val="1A4D2E"/>
                </a:solidFill>
              </a:rPr>
              <a:t>"Paris is the capital of France."</a:t>
            </a:r>
            <a:pPr algn="l" indent="0" marL="0">
              <a:lnSpc>
                <a:spcPts val="1700"/>
              </a:lnSpc>
              <a:buNone/>
            </a:pPr>
            <a:r>
              <a:rPr lang="en-US" sz="942" dirty="0">
                <a:solidFill>
                  <a:srgbClr val="2C3E50"/>
                </a:solidFill>
              </a:rPr>
              <a:t> Instead, it has learned that in its training data, the </a:t>
            </a:r>
            <a:pPr algn="l" indent="0" marL="0">
              <a:lnSpc>
                <a:spcPts val="1700"/>
              </a:lnSpc>
              <a:buNone/>
            </a:pPr>
            <a:r>
              <a:rPr lang="en-US" sz="942" dirty="0">
                <a:solidFill>
                  <a:srgbClr val="2C3E50"/>
                </a:solidFill>
              </a:rPr>
              <a:t>word "Paris" very frequently appears near the words "capital" and "France."</a:t>
            </a:r>
            <a:endParaRPr lang="en-US" sz="942" dirty="0"/>
          </a:p>
        </p:txBody>
      </p:sp>
      <p:sp>
        <p:nvSpPr>
          <p:cNvPr id="7" name="Shape 4"/>
          <p:cNvSpPr/>
          <p:nvPr/>
        </p:nvSpPr>
        <p:spPr>
          <a:xfrm>
            <a:off x="571500" y="2001645"/>
            <a:ext cx="8001000" cy="694339"/>
          </a:xfrm>
          <a:prstGeom prst="rect">
            <a:avLst/>
          </a:prstGeom>
          <a:solidFill>
            <a:srgbClr val="F8F9FA"/>
          </a:solidFill>
          <a:ln/>
        </p:spPr>
      </p:sp>
      <p:sp>
        <p:nvSpPr>
          <p:cNvPr id="8" name="Shape 5"/>
          <p:cNvSpPr/>
          <p:nvPr/>
        </p:nvSpPr>
        <p:spPr>
          <a:xfrm>
            <a:off x="571500" y="2001645"/>
            <a:ext cx="42863" cy="694339"/>
          </a:xfrm>
          <a:prstGeom prst="rect">
            <a:avLst/>
          </a:prstGeom>
          <a:solidFill>
            <a:srgbClr val="4A7C9C"/>
          </a:solidFill>
          <a:ln/>
        </p:spPr>
      </p:sp>
      <p:sp>
        <p:nvSpPr>
          <p:cNvPr id="9" name="Text 6"/>
          <p:cNvSpPr/>
          <p:nvPr/>
        </p:nvSpPr>
        <p:spPr>
          <a:xfrm>
            <a:off x="714375" y="2130233"/>
            <a:ext cx="7715250" cy="437164"/>
          </a:xfrm>
          <a:prstGeom prst="rect">
            <a:avLst/>
          </a:prstGeom>
          <a:noFill/>
          <a:ln/>
        </p:spPr>
        <p:txBody>
          <a:bodyPr wrap="square" lIns="0" tIns="0" rIns="0" bIns="0" rtlCol="0" anchor="t">
            <a:spAutoFit/>
          </a:bodyPr>
          <a:lstStyle/>
          <a:p>
            <a:pPr algn="l" indent="0" marL="0">
              <a:lnSpc>
                <a:spcPts val="1700"/>
              </a:lnSpc>
              <a:buNone/>
            </a:pPr>
            <a:r>
              <a:rPr lang="en-US" sz="885" b="1" dirty="0">
                <a:solidFill>
                  <a:srgbClr val="4A7C9C"/>
                </a:solidFill>
              </a:rPr>
              <a:t>LLMs are correlation engines, not knowledge bases. They predict plausible word sequences based on statistical patterns, not truth.</a:t>
            </a:r>
            <a:endParaRPr lang="en-US" sz="885" dirty="0"/>
          </a:p>
        </p:txBody>
      </p:sp>
      <p:sp>
        <p:nvSpPr>
          <p:cNvPr id="10" name="Text 7"/>
          <p:cNvSpPr/>
          <p:nvPr/>
        </p:nvSpPr>
        <p:spPr>
          <a:xfrm>
            <a:off x="571500" y="2867434"/>
            <a:ext cx="8001000" cy="257175"/>
          </a:xfrm>
          <a:prstGeom prst="rect">
            <a:avLst/>
          </a:prstGeom>
          <a:noFill/>
          <a:ln/>
        </p:spPr>
        <p:txBody>
          <a:bodyPr wrap="none" lIns="0" tIns="0" rIns="0" bIns="0" rtlCol="0" anchor="t">
            <a:spAutoFit/>
          </a:bodyPr>
          <a:lstStyle/>
          <a:p>
            <a:pPr algn="l" indent="0" marL="0">
              <a:lnSpc>
                <a:spcPts val="2000"/>
              </a:lnSpc>
              <a:buNone/>
            </a:pPr>
            <a:r>
              <a:rPr lang="en-US" sz="1193" b="1" dirty="0">
                <a:solidFill>
                  <a:srgbClr val="1A4D2E"/>
                </a:solidFill>
              </a:rPr>
              <a:t>This Explains Why:</a:t>
            </a:r>
            <a:endParaRPr lang="en-US" sz="1193" dirty="0"/>
          </a:p>
        </p:txBody>
      </p:sp>
      <p:sp>
        <p:nvSpPr>
          <p:cNvPr id="11" name="Text 8"/>
          <p:cNvSpPr/>
          <p:nvPr/>
        </p:nvSpPr>
        <p:spPr>
          <a:xfrm>
            <a:off x="571500" y="3238909"/>
            <a:ext cx="3886200" cy="655746"/>
          </a:xfrm>
          <a:prstGeom prst="rect">
            <a:avLst/>
          </a:prstGeom>
          <a:noFill/>
          <a:ln/>
        </p:spPr>
        <p:txBody>
          <a:bodyPr wrap="square" lIns="0" tIns="0" rIns="0" bIns="0" rtlCol="0" anchor="t">
            <a:spAutoFit/>
          </a:bodyPr>
          <a:lstStyle/>
          <a:p>
            <a:pPr algn="l" indent="0" marL="0">
              <a:lnSpc>
                <a:spcPts val="1700"/>
              </a:lnSpc>
              <a:buNone/>
            </a:pPr>
            <a:r>
              <a:rPr lang="en-US" sz="885" b="1" dirty="0">
                <a:solidFill>
                  <a:srgbClr val="C1502E"/>
                </a:solidFill>
              </a:rPr>
              <a:t>Hallucinations occur:</a:t>
            </a:r>
            <a:pPr algn="l" indent="0" marL="0">
              <a:lnSpc>
                <a:spcPts val="1700"/>
              </a:lnSpc>
              <a:buNone/>
            </a:pPr>
            <a:r>
              <a:rPr lang="en-US" sz="942" dirty="0">
                <a:solidFill>
                  <a:srgbClr val="2C3E50"/>
                </a:solidFill>
              </a:rPr>
              <a:t> If the pattern suggests a plausible-</a:t>
            </a:r>
            <a:pPr algn="l" indent="0" marL="0">
              <a:lnSpc>
                <a:spcPts val="1700"/>
              </a:lnSpc>
              <a:buNone/>
            </a:pPr>
            <a:r>
              <a:rPr lang="en-US" sz="942" dirty="0">
                <a:solidFill>
                  <a:srgbClr val="2C3E50"/>
                </a:solidFill>
              </a:rPr>
              <a:t>sounding but false answer, the LLM will confidently state it. The </a:t>
            </a:r>
            <a:pPr algn="l" indent="0" marL="0">
              <a:lnSpc>
                <a:spcPts val="1700"/>
              </a:lnSpc>
              <a:buNone/>
            </a:pPr>
            <a:r>
              <a:rPr lang="en-US" sz="942" dirty="0">
                <a:solidFill>
                  <a:srgbClr val="2C3E50"/>
                </a:solidFill>
              </a:rPr>
              <a:t>model cannot distinguish truth from plausibility.</a:t>
            </a:r>
            <a:endParaRPr lang="en-US" sz="885" dirty="0"/>
          </a:p>
        </p:txBody>
      </p:sp>
      <p:sp>
        <p:nvSpPr>
          <p:cNvPr id="12" name="Text 9"/>
          <p:cNvSpPr/>
          <p:nvPr/>
        </p:nvSpPr>
        <p:spPr>
          <a:xfrm>
            <a:off x="571500" y="3994668"/>
            <a:ext cx="3886200" cy="655746"/>
          </a:xfrm>
          <a:prstGeom prst="rect">
            <a:avLst/>
          </a:prstGeom>
          <a:noFill/>
          <a:ln/>
        </p:spPr>
        <p:txBody>
          <a:bodyPr wrap="square" lIns="0" tIns="0" rIns="0" bIns="0" rtlCol="0" anchor="t">
            <a:spAutoFit/>
          </a:bodyPr>
          <a:lstStyle/>
          <a:p>
            <a:pPr algn="l" indent="0" marL="0">
              <a:lnSpc>
                <a:spcPts val="1700"/>
              </a:lnSpc>
              <a:buNone/>
            </a:pPr>
            <a:r>
              <a:rPr lang="en-US" sz="885" b="1" dirty="0">
                <a:solidFill>
                  <a:srgbClr val="C1502E"/>
                </a:solidFill>
              </a:rPr>
              <a:t>Accuracy varies:</a:t>
            </a:r>
            <a:pPr algn="l" indent="0" marL="0">
              <a:lnSpc>
                <a:spcPts val="1700"/>
              </a:lnSpc>
              <a:buNone/>
            </a:pPr>
            <a:r>
              <a:rPr lang="en-US" sz="942" dirty="0">
                <a:solidFill>
                  <a:srgbClr val="2C3E50"/>
                </a:solidFill>
              </a:rPr>
              <a:t> The model is more accurate on topics that </a:t>
            </a:r>
            <a:pPr algn="l" indent="0" marL="0">
              <a:lnSpc>
                <a:spcPts val="1700"/>
              </a:lnSpc>
              <a:buNone/>
            </a:pPr>
            <a:r>
              <a:rPr lang="en-US" sz="942" dirty="0">
                <a:solidFill>
                  <a:srgbClr val="2C3E50"/>
                </a:solidFill>
              </a:rPr>
              <a:t>appeared frequently in training data. Rare or niche topics are </a:t>
            </a:r>
            <a:pPr algn="l" indent="0" marL="0">
              <a:lnSpc>
                <a:spcPts val="1700"/>
              </a:lnSpc>
              <a:buNone/>
            </a:pPr>
            <a:r>
              <a:rPr lang="en-US" sz="942" dirty="0">
                <a:solidFill>
                  <a:srgbClr val="2C3E50"/>
                </a:solidFill>
              </a:rPr>
              <a:t>more prone to errors.</a:t>
            </a:r>
            <a:endParaRPr lang="en-US" sz="885" dirty="0"/>
          </a:p>
        </p:txBody>
      </p:sp>
      <p:sp>
        <p:nvSpPr>
          <p:cNvPr id="13" name="Text 10"/>
          <p:cNvSpPr/>
          <p:nvPr/>
        </p:nvSpPr>
        <p:spPr>
          <a:xfrm>
            <a:off x="4686300" y="3238909"/>
            <a:ext cx="3886200" cy="655746"/>
          </a:xfrm>
          <a:prstGeom prst="rect">
            <a:avLst/>
          </a:prstGeom>
          <a:noFill/>
          <a:ln/>
        </p:spPr>
        <p:txBody>
          <a:bodyPr wrap="square" lIns="0" tIns="0" rIns="0" bIns="0" rtlCol="0" anchor="t">
            <a:spAutoFit/>
          </a:bodyPr>
          <a:lstStyle/>
          <a:p>
            <a:pPr algn="l" indent="0" marL="0">
              <a:lnSpc>
                <a:spcPts val="1700"/>
              </a:lnSpc>
              <a:buNone/>
            </a:pPr>
            <a:r>
              <a:rPr lang="en-US" sz="885" b="1" dirty="0">
                <a:solidFill>
                  <a:srgbClr val="C1502E"/>
                </a:solidFill>
              </a:rPr>
              <a:t>No fact-checking:</a:t>
            </a:r>
            <a:pPr algn="l" indent="0" marL="0">
              <a:lnSpc>
                <a:spcPts val="1700"/>
              </a:lnSpc>
              <a:buNone/>
            </a:pPr>
            <a:r>
              <a:rPr lang="en-US" sz="942" dirty="0">
                <a:solidFill>
                  <a:srgbClr val="2C3E50"/>
                </a:solidFill>
              </a:rPr>
              <a:t> The model cannot verify whether its output </a:t>
            </a:r>
            <a:pPr algn="l" indent="0" marL="0">
              <a:lnSpc>
                <a:spcPts val="1700"/>
              </a:lnSpc>
              <a:buNone/>
            </a:pPr>
            <a:r>
              <a:rPr lang="en-US" sz="942" dirty="0">
                <a:solidFill>
                  <a:srgbClr val="2C3E50"/>
                </a:solidFill>
              </a:rPr>
              <a:t>is true—it only knows if it sounds plausible based on patterns it </a:t>
            </a:r>
            <a:pPr algn="l" indent="0" marL="0">
              <a:lnSpc>
                <a:spcPts val="1700"/>
              </a:lnSpc>
              <a:buNone/>
            </a:pPr>
            <a:r>
              <a:rPr lang="en-US" sz="942" dirty="0">
                <a:solidFill>
                  <a:srgbClr val="2C3E50"/>
                </a:solidFill>
              </a:rPr>
              <a:t>has seen.</a:t>
            </a:r>
            <a:endParaRPr lang="en-US" sz="885" dirty="0"/>
          </a:p>
        </p:txBody>
      </p:sp>
      <p:sp>
        <p:nvSpPr>
          <p:cNvPr id="14" name="Text 11"/>
          <p:cNvSpPr/>
          <p:nvPr/>
        </p:nvSpPr>
        <p:spPr>
          <a:xfrm>
            <a:off x="4686300" y="3994668"/>
            <a:ext cx="3886200" cy="655746"/>
          </a:xfrm>
          <a:prstGeom prst="rect">
            <a:avLst/>
          </a:prstGeom>
          <a:noFill/>
          <a:ln/>
        </p:spPr>
        <p:txBody>
          <a:bodyPr wrap="square" lIns="0" tIns="0" rIns="0" bIns="0" rtlCol="0" anchor="t">
            <a:spAutoFit/>
          </a:bodyPr>
          <a:lstStyle/>
          <a:p>
            <a:pPr algn="l" indent="0" marL="0">
              <a:lnSpc>
                <a:spcPts val="1700"/>
              </a:lnSpc>
              <a:buNone/>
            </a:pPr>
            <a:r>
              <a:rPr lang="en-US" sz="885" b="1" dirty="0">
                <a:solidFill>
                  <a:srgbClr val="C1502E"/>
                </a:solidFill>
              </a:rPr>
              <a:t>Confidence is misleading:</a:t>
            </a:r>
            <a:pPr algn="l" indent="0" marL="0">
              <a:lnSpc>
                <a:spcPts val="1700"/>
              </a:lnSpc>
              <a:buNone/>
            </a:pPr>
            <a:r>
              <a:rPr lang="en-US" sz="942" dirty="0">
                <a:solidFill>
                  <a:srgbClr val="2C3E50"/>
                </a:solidFill>
              </a:rPr>
              <a:t> LLMs state falsehoods with the </a:t>
            </a:r>
            <a:pPr algn="l" indent="0" marL="0">
              <a:lnSpc>
                <a:spcPts val="1700"/>
              </a:lnSpc>
              <a:buNone/>
            </a:pPr>
            <a:r>
              <a:rPr lang="en-US" sz="942" dirty="0">
                <a:solidFill>
                  <a:srgbClr val="2C3E50"/>
                </a:solidFill>
              </a:rPr>
              <a:t>same confidence as truths. High confidence does not indicate </a:t>
            </a:r>
            <a:pPr algn="l" indent="0" marL="0">
              <a:lnSpc>
                <a:spcPts val="1700"/>
              </a:lnSpc>
              <a:buNone/>
            </a:pPr>
            <a:r>
              <a:rPr lang="en-US" sz="942" dirty="0">
                <a:solidFill>
                  <a:srgbClr val="2C3E50"/>
                </a:solidFill>
              </a:rPr>
              <a:t>accuracy.</a:t>
            </a:r>
            <a:endParaRPr lang="en-US" sz="885" dirty="0"/>
          </a:p>
        </p:txBody>
      </p:sp>
      <p:sp>
        <p:nvSpPr>
          <p:cNvPr id="15" name="Shape 12"/>
          <p:cNvSpPr/>
          <p:nvPr/>
        </p:nvSpPr>
        <p:spPr>
          <a:xfrm>
            <a:off x="571500" y="4936164"/>
            <a:ext cx="8001000" cy="428625"/>
          </a:xfrm>
          <a:prstGeom prst="rect">
            <a:avLst/>
          </a:prstGeom>
          <a:solidFill>
            <a:srgbClr val="000000">
              <a:alpha val="0"/>
            </a:srgbClr>
          </a:solidFill>
          <a:ln/>
        </p:spPr>
      </p:sp>
      <p:sp>
        <p:nvSpPr>
          <p:cNvPr id="16" name="Shape 13"/>
          <p:cNvSpPr/>
          <p:nvPr/>
        </p:nvSpPr>
        <p:spPr>
          <a:xfrm>
            <a:off x="571500" y="4936164"/>
            <a:ext cx="8001000" cy="14288"/>
          </a:xfrm>
          <a:prstGeom prst="rect">
            <a:avLst/>
          </a:prstGeom>
          <a:solidFill>
            <a:srgbClr val="D1D5DB"/>
          </a:solidFill>
          <a:ln/>
        </p:spPr>
      </p:sp>
      <p:sp>
        <p:nvSpPr>
          <p:cNvPr id="17" name="Text 14"/>
          <p:cNvSpPr/>
          <p:nvPr/>
        </p:nvSpPr>
        <p:spPr>
          <a:xfrm>
            <a:off x="571500" y="5107614"/>
            <a:ext cx="8001000" cy="242888"/>
          </a:xfrm>
          <a:prstGeom prst="rect">
            <a:avLst/>
          </a:prstGeom>
          <a:noFill/>
          <a:ln/>
        </p:spPr>
        <p:txBody>
          <a:bodyPr wrap="none" lIns="0" tIns="0" rIns="0" bIns="0" rtlCol="0" anchor="t">
            <a:spAutoFit/>
          </a:bodyPr>
          <a:lstStyle/>
          <a:p>
            <a:pPr algn="ctr" indent="0" marL="0">
              <a:lnSpc>
                <a:spcPts val="1900"/>
              </a:lnSpc>
              <a:buNone/>
            </a:pPr>
            <a:r>
              <a:rPr lang="en-US" sz="987" b="1" dirty="0">
                <a:solidFill>
                  <a:srgbClr val="C1502E"/>
                </a:solidFill>
              </a:rPr>
              <a:t>This is why you must always verify AI-generated information against authoritative sources.</a:t>
            </a:r>
            <a:endParaRPr lang="en-US" sz="987"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9144000" cy="6226308"/>
          </a:xfrm>
          <a:prstGeom prst="rect">
            <a:avLst/>
          </a:prstGeom>
        </p:spPr>
      </p:pic>
      <p:sp>
        <p:nvSpPr>
          <p:cNvPr id="3" name="Shape 0"/>
          <p:cNvSpPr/>
          <p:nvPr/>
        </p:nvSpPr>
        <p:spPr>
          <a:xfrm>
            <a:off x="571500" y="428625"/>
            <a:ext cx="8001000" cy="907256"/>
          </a:xfrm>
          <a:prstGeom prst="rect">
            <a:avLst/>
          </a:prstGeom>
          <a:solidFill>
            <a:srgbClr val="000000">
              <a:alpha val="0"/>
            </a:srgbClr>
          </a:solidFill>
          <a:ln/>
        </p:spPr>
      </p:sp>
      <p:sp>
        <p:nvSpPr>
          <p:cNvPr id="4" name="Shape 1"/>
          <p:cNvSpPr/>
          <p:nvPr/>
        </p:nvSpPr>
        <p:spPr>
          <a:xfrm>
            <a:off x="571500" y="1314450"/>
            <a:ext cx="8001000" cy="21431"/>
          </a:xfrm>
          <a:prstGeom prst="rect">
            <a:avLst/>
          </a:prstGeom>
          <a:solidFill>
            <a:srgbClr val="1A4D2E"/>
          </a:solidFill>
          <a:ln/>
        </p:spPr>
      </p:sp>
      <p:sp>
        <p:nvSpPr>
          <p:cNvPr id="5" name="Text 2"/>
          <p:cNvSpPr/>
          <p:nvPr/>
        </p:nvSpPr>
        <p:spPr>
          <a:xfrm>
            <a:off x="571500" y="428625"/>
            <a:ext cx="8001000" cy="907256"/>
          </a:xfrm>
          <a:prstGeom prst="rect">
            <a:avLst/>
          </a:prstGeom>
          <a:noFill/>
          <a:ln/>
        </p:spPr>
        <p:txBody>
          <a:bodyPr wrap="square" lIns="0" tIns="0" rIns="0" bIns="136017" rtlCol="0" anchor="t">
            <a:spAutoFit/>
          </a:bodyPr>
          <a:lstStyle/>
          <a:p>
            <a:pPr algn="l" indent="0" marL="0">
              <a:lnSpc>
                <a:spcPts val="3000"/>
              </a:lnSpc>
              <a:buNone/>
            </a:pPr>
            <a:r>
              <a:rPr lang="en-US" sz="1808" b="1" dirty="0">
                <a:solidFill>
                  <a:srgbClr val="1A4D2E"/>
                </a:solidFill>
              </a:rPr>
              <a:t>Understanding AI's Fundamental Constraints Prevents Misuse and Disappointment</a:t>
            </a:r>
            <a:endParaRPr lang="en-US" sz="1808" dirty="0"/>
          </a:p>
        </p:txBody>
      </p:sp>
      <p:sp>
        <p:nvSpPr>
          <p:cNvPr id="6" name="Text 3"/>
          <p:cNvSpPr/>
          <p:nvPr/>
        </p:nvSpPr>
        <p:spPr>
          <a:xfrm>
            <a:off x="571500" y="1428750"/>
            <a:ext cx="8001000" cy="192881"/>
          </a:xfrm>
          <a:prstGeom prst="rect">
            <a:avLst/>
          </a:prstGeom>
          <a:noFill/>
          <a:ln/>
        </p:spPr>
        <p:txBody>
          <a:bodyPr wrap="none" lIns="0" tIns="0" rIns="0" bIns="0" rtlCol="0" anchor="t">
            <a:spAutoFit/>
          </a:bodyPr>
          <a:lstStyle/>
          <a:p>
            <a:pPr algn="l" indent="0" marL="0">
              <a:lnSpc>
                <a:spcPts val="1500"/>
              </a:lnSpc>
              <a:buNone/>
            </a:pPr>
            <a:r>
              <a:rPr lang="en-US" sz="942" i="1" dirty="0">
                <a:solidFill>
                  <a:srgbClr val="4A7C9C"/>
                </a:solidFill>
              </a:rPr>
              <a:t>These are not bugs to be fixed—they are inherent properties of how LLMs work.</a:t>
            </a:r>
            <a:endParaRPr lang="en-US" sz="942" dirty="0"/>
          </a:p>
        </p:txBody>
      </p:sp>
      <p:sp>
        <p:nvSpPr>
          <p:cNvPr id="7" name="Shape 4"/>
          <p:cNvSpPr/>
          <p:nvPr/>
        </p:nvSpPr>
        <p:spPr>
          <a:xfrm>
            <a:off x="571500" y="1850231"/>
            <a:ext cx="2543175" cy="1685841"/>
          </a:xfrm>
          <a:prstGeom prst="rect">
            <a:avLst/>
          </a:prstGeom>
          <a:solidFill>
            <a:srgbClr val="F9FAFB"/>
          </a:solidFill>
          <a:ln/>
        </p:spPr>
      </p:sp>
      <p:sp>
        <p:nvSpPr>
          <p:cNvPr id="8" name="Shape 5"/>
          <p:cNvSpPr/>
          <p:nvPr/>
        </p:nvSpPr>
        <p:spPr>
          <a:xfrm>
            <a:off x="571500" y="1850231"/>
            <a:ext cx="28575" cy="1685841"/>
          </a:xfrm>
          <a:prstGeom prst="rect">
            <a:avLst/>
          </a:prstGeom>
          <a:solidFill>
            <a:srgbClr val="C1502E"/>
          </a:solidFill>
          <a:ln/>
        </p:spPr>
      </p:sp>
      <p:sp>
        <p:nvSpPr>
          <p:cNvPr id="9" name="Text 6"/>
          <p:cNvSpPr/>
          <p:nvPr/>
        </p:nvSpPr>
        <p:spPr>
          <a:xfrm>
            <a:off x="714375" y="1993106"/>
            <a:ext cx="2257425" cy="214313"/>
          </a:xfrm>
          <a:prstGeom prst="rect">
            <a:avLst/>
          </a:prstGeom>
          <a:noFill/>
          <a:ln/>
        </p:spPr>
        <p:txBody>
          <a:bodyPr wrap="none" lIns="0" tIns="0" rIns="0" bIns="0" rtlCol="0" anchor="t">
            <a:spAutoFit/>
          </a:bodyPr>
          <a:lstStyle/>
          <a:p>
            <a:pPr algn="l" indent="0" marL="0">
              <a:lnSpc>
                <a:spcPts val="1700"/>
              </a:lnSpc>
              <a:buNone/>
            </a:pPr>
            <a:r>
              <a:rPr lang="en-US" sz="987" b="1" dirty="0">
                <a:solidFill>
                  <a:srgbClr val="C1502E"/>
                </a:solidFill>
              </a:rPr>
              <a:t>1. No True Understanding</a:t>
            </a:r>
            <a:endParaRPr lang="en-US" sz="987" dirty="0"/>
          </a:p>
        </p:txBody>
      </p:sp>
      <p:sp>
        <p:nvSpPr>
          <p:cNvPr id="10" name="Text 7"/>
          <p:cNvSpPr/>
          <p:nvPr/>
        </p:nvSpPr>
        <p:spPr>
          <a:xfrm>
            <a:off x="714375" y="2264569"/>
            <a:ext cx="2257425" cy="731453"/>
          </a:xfrm>
          <a:prstGeom prst="rect">
            <a:avLst/>
          </a:prstGeom>
          <a:noFill/>
          <a:ln/>
        </p:spPr>
        <p:txBody>
          <a:bodyPr wrap="square" lIns="0" tIns="0" rIns="0" bIns="0" rtlCol="0" anchor="t">
            <a:spAutoFit/>
          </a:bodyPr>
          <a:lstStyle/>
          <a:p>
            <a:pPr algn="l" indent="0" marL="0">
              <a:lnSpc>
                <a:spcPts val="1400"/>
              </a:lnSpc>
              <a:buNone/>
            </a:pPr>
            <a:r>
              <a:rPr lang="en-US" sz="834" dirty="0">
                <a:solidFill>
                  <a:srgbClr val="2C3E50"/>
                </a:solidFill>
              </a:rPr>
              <a:t>LLMs process symbols without grasping meaning. They cannot reason about concepts, only predict patterns. They lack common sense and real-world grounding.</a:t>
            </a:r>
            <a:endParaRPr lang="en-US" sz="834" dirty="0"/>
          </a:p>
        </p:txBody>
      </p:sp>
      <p:sp>
        <p:nvSpPr>
          <p:cNvPr id="11" name="Shape 8"/>
          <p:cNvSpPr/>
          <p:nvPr/>
        </p:nvSpPr>
        <p:spPr>
          <a:xfrm>
            <a:off x="3286125" y="1850231"/>
            <a:ext cx="2543175" cy="1685841"/>
          </a:xfrm>
          <a:prstGeom prst="rect">
            <a:avLst/>
          </a:prstGeom>
          <a:solidFill>
            <a:srgbClr val="F9FAFB"/>
          </a:solidFill>
          <a:ln/>
        </p:spPr>
      </p:sp>
      <p:sp>
        <p:nvSpPr>
          <p:cNvPr id="12" name="Shape 9"/>
          <p:cNvSpPr/>
          <p:nvPr/>
        </p:nvSpPr>
        <p:spPr>
          <a:xfrm>
            <a:off x="3286125" y="1850231"/>
            <a:ext cx="28575" cy="1685841"/>
          </a:xfrm>
          <a:prstGeom prst="rect">
            <a:avLst/>
          </a:prstGeom>
          <a:solidFill>
            <a:srgbClr val="C1502E"/>
          </a:solidFill>
          <a:ln/>
        </p:spPr>
      </p:sp>
      <p:sp>
        <p:nvSpPr>
          <p:cNvPr id="13" name="Text 10"/>
          <p:cNvSpPr/>
          <p:nvPr/>
        </p:nvSpPr>
        <p:spPr>
          <a:xfrm>
            <a:off x="3429000" y="1993106"/>
            <a:ext cx="2257425" cy="428625"/>
          </a:xfrm>
          <a:prstGeom prst="rect">
            <a:avLst/>
          </a:prstGeom>
          <a:noFill/>
          <a:ln/>
        </p:spPr>
        <p:txBody>
          <a:bodyPr wrap="square" lIns="0" tIns="0" rIns="0" bIns="0" rtlCol="0" anchor="t">
            <a:spAutoFit/>
          </a:bodyPr>
          <a:lstStyle/>
          <a:p>
            <a:pPr algn="l" indent="0" marL="0">
              <a:lnSpc>
                <a:spcPts val="1700"/>
              </a:lnSpc>
              <a:buNone/>
            </a:pPr>
            <a:r>
              <a:rPr lang="en-US" sz="987" b="1" dirty="0">
                <a:solidFill>
                  <a:srgbClr val="C1502E"/>
                </a:solidFill>
              </a:rPr>
              <a:t>2. Hallucinations (Confident Falsehoods)</a:t>
            </a:r>
            <a:endParaRPr lang="en-US" sz="987" dirty="0"/>
          </a:p>
        </p:txBody>
      </p:sp>
      <p:sp>
        <p:nvSpPr>
          <p:cNvPr id="14" name="Text 11"/>
          <p:cNvSpPr/>
          <p:nvPr/>
        </p:nvSpPr>
        <p:spPr>
          <a:xfrm>
            <a:off x="3429000" y="2478881"/>
            <a:ext cx="2257425" cy="914316"/>
          </a:xfrm>
          <a:prstGeom prst="rect">
            <a:avLst/>
          </a:prstGeom>
          <a:noFill/>
          <a:ln/>
        </p:spPr>
        <p:txBody>
          <a:bodyPr wrap="square" lIns="0" tIns="0" rIns="0" bIns="0" rtlCol="0" anchor="t">
            <a:spAutoFit/>
          </a:bodyPr>
          <a:lstStyle/>
          <a:p>
            <a:pPr algn="l" indent="0" marL="0">
              <a:lnSpc>
                <a:spcPts val="1400"/>
              </a:lnSpc>
              <a:buNone/>
            </a:pPr>
            <a:r>
              <a:rPr lang="en-US" sz="834" dirty="0">
                <a:solidFill>
                  <a:srgbClr val="2C3E50"/>
                </a:solidFill>
              </a:rPr>
              <a:t>LLMs generate plausible-sounding but incorrect information. They cannot distinguish between true and false—only between likely and unlikely word sequences.</a:t>
            </a:r>
            <a:endParaRPr lang="en-US" sz="834" dirty="0"/>
          </a:p>
        </p:txBody>
      </p:sp>
      <p:sp>
        <p:nvSpPr>
          <p:cNvPr id="15" name="Shape 12"/>
          <p:cNvSpPr/>
          <p:nvPr/>
        </p:nvSpPr>
        <p:spPr>
          <a:xfrm>
            <a:off x="571500" y="3707523"/>
            <a:ext cx="2543175" cy="1471529"/>
          </a:xfrm>
          <a:prstGeom prst="rect">
            <a:avLst/>
          </a:prstGeom>
          <a:solidFill>
            <a:srgbClr val="F9FAFB"/>
          </a:solidFill>
          <a:ln/>
        </p:spPr>
      </p:sp>
      <p:sp>
        <p:nvSpPr>
          <p:cNvPr id="16" name="Shape 13"/>
          <p:cNvSpPr/>
          <p:nvPr/>
        </p:nvSpPr>
        <p:spPr>
          <a:xfrm>
            <a:off x="571500" y="3707523"/>
            <a:ext cx="28575" cy="1471529"/>
          </a:xfrm>
          <a:prstGeom prst="rect">
            <a:avLst/>
          </a:prstGeom>
          <a:solidFill>
            <a:srgbClr val="C1502E"/>
          </a:solidFill>
          <a:ln/>
        </p:spPr>
      </p:sp>
      <p:sp>
        <p:nvSpPr>
          <p:cNvPr id="17" name="Text 14"/>
          <p:cNvSpPr/>
          <p:nvPr/>
        </p:nvSpPr>
        <p:spPr>
          <a:xfrm>
            <a:off x="714375" y="3850398"/>
            <a:ext cx="2257425" cy="214313"/>
          </a:xfrm>
          <a:prstGeom prst="rect">
            <a:avLst/>
          </a:prstGeom>
          <a:noFill/>
          <a:ln/>
        </p:spPr>
        <p:txBody>
          <a:bodyPr wrap="none" lIns="0" tIns="0" rIns="0" bIns="0" rtlCol="0" anchor="t">
            <a:spAutoFit/>
          </a:bodyPr>
          <a:lstStyle/>
          <a:p>
            <a:pPr algn="l" indent="0" marL="0">
              <a:lnSpc>
                <a:spcPts val="1700"/>
              </a:lnSpc>
              <a:buNone/>
            </a:pPr>
            <a:r>
              <a:rPr lang="en-US" sz="987" b="1" dirty="0">
                <a:solidFill>
                  <a:srgbClr val="C1502E"/>
                </a:solidFill>
              </a:rPr>
              <a:t>3. Bias from Training Data</a:t>
            </a:r>
            <a:endParaRPr lang="en-US" sz="987" dirty="0"/>
          </a:p>
        </p:txBody>
      </p:sp>
      <p:sp>
        <p:nvSpPr>
          <p:cNvPr id="18" name="Text 15"/>
          <p:cNvSpPr/>
          <p:nvPr/>
        </p:nvSpPr>
        <p:spPr>
          <a:xfrm>
            <a:off x="714375" y="4121860"/>
            <a:ext cx="2257425" cy="731453"/>
          </a:xfrm>
          <a:prstGeom prst="rect">
            <a:avLst/>
          </a:prstGeom>
          <a:noFill/>
          <a:ln/>
        </p:spPr>
        <p:txBody>
          <a:bodyPr wrap="square" lIns="0" tIns="0" rIns="0" bIns="0" rtlCol="0" anchor="t">
            <a:spAutoFit/>
          </a:bodyPr>
          <a:lstStyle/>
          <a:p>
            <a:pPr algn="l" indent="0" marL="0">
              <a:lnSpc>
                <a:spcPts val="1400"/>
              </a:lnSpc>
              <a:buNone/>
            </a:pPr>
            <a:r>
              <a:rPr lang="en-US" sz="834" dirty="0">
                <a:solidFill>
                  <a:srgbClr val="2C3E50"/>
                </a:solidFill>
              </a:rPr>
              <a:t>LLMs inherit and amplify biases present in their training data. They can perpetuate stereotypes, misinformation, and harmful content.</a:t>
            </a:r>
            <a:endParaRPr lang="en-US" sz="834" dirty="0"/>
          </a:p>
        </p:txBody>
      </p:sp>
      <p:sp>
        <p:nvSpPr>
          <p:cNvPr id="19" name="Shape 16"/>
          <p:cNvSpPr/>
          <p:nvPr/>
        </p:nvSpPr>
        <p:spPr>
          <a:xfrm>
            <a:off x="3286125" y="3707523"/>
            <a:ext cx="2543175" cy="1471529"/>
          </a:xfrm>
          <a:prstGeom prst="rect">
            <a:avLst/>
          </a:prstGeom>
          <a:solidFill>
            <a:srgbClr val="F9FAFB"/>
          </a:solidFill>
          <a:ln/>
        </p:spPr>
      </p:sp>
      <p:sp>
        <p:nvSpPr>
          <p:cNvPr id="20" name="Shape 17"/>
          <p:cNvSpPr/>
          <p:nvPr/>
        </p:nvSpPr>
        <p:spPr>
          <a:xfrm>
            <a:off x="3286125" y="3707523"/>
            <a:ext cx="28575" cy="1471529"/>
          </a:xfrm>
          <a:prstGeom prst="rect">
            <a:avLst/>
          </a:prstGeom>
          <a:solidFill>
            <a:srgbClr val="C1502E"/>
          </a:solidFill>
          <a:ln/>
        </p:spPr>
      </p:sp>
      <p:sp>
        <p:nvSpPr>
          <p:cNvPr id="21" name="Text 18"/>
          <p:cNvSpPr/>
          <p:nvPr/>
        </p:nvSpPr>
        <p:spPr>
          <a:xfrm>
            <a:off x="3429000" y="3850398"/>
            <a:ext cx="2257425" cy="214313"/>
          </a:xfrm>
          <a:prstGeom prst="rect">
            <a:avLst/>
          </a:prstGeom>
          <a:noFill/>
          <a:ln/>
        </p:spPr>
        <p:txBody>
          <a:bodyPr wrap="none" lIns="0" tIns="0" rIns="0" bIns="0" rtlCol="0" anchor="t">
            <a:spAutoFit/>
          </a:bodyPr>
          <a:lstStyle/>
          <a:p>
            <a:pPr algn="l" indent="0" marL="0">
              <a:lnSpc>
                <a:spcPts val="1700"/>
              </a:lnSpc>
              <a:buNone/>
            </a:pPr>
            <a:r>
              <a:rPr lang="en-US" sz="987" b="1" dirty="0">
                <a:solidFill>
                  <a:srgbClr val="C1502E"/>
                </a:solidFill>
              </a:rPr>
              <a:t>4. No Consciousness or Intent</a:t>
            </a:r>
            <a:endParaRPr lang="en-US" sz="987" dirty="0"/>
          </a:p>
        </p:txBody>
      </p:sp>
      <p:sp>
        <p:nvSpPr>
          <p:cNvPr id="22" name="Text 19"/>
          <p:cNvSpPr/>
          <p:nvPr/>
        </p:nvSpPr>
        <p:spPr>
          <a:xfrm>
            <a:off x="3429000" y="4121860"/>
            <a:ext cx="2257425" cy="914316"/>
          </a:xfrm>
          <a:prstGeom prst="rect">
            <a:avLst/>
          </a:prstGeom>
          <a:noFill/>
          <a:ln/>
        </p:spPr>
        <p:txBody>
          <a:bodyPr wrap="square" lIns="0" tIns="0" rIns="0" bIns="0" rtlCol="0" anchor="t">
            <a:spAutoFit/>
          </a:bodyPr>
          <a:lstStyle/>
          <a:p>
            <a:pPr algn="l" indent="0" marL="0">
              <a:lnSpc>
                <a:spcPts val="1400"/>
              </a:lnSpc>
              <a:buNone/>
            </a:pPr>
            <a:r>
              <a:rPr lang="en-US" sz="834" dirty="0">
                <a:solidFill>
                  <a:srgbClr val="2C3E50"/>
                </a:solidFill>
              </a:rPr>
              <a:t>LLMs have no goals, desires, or awareness. They cannot "want" to help or harm—they simply generate text. Anthropomorphizing AI leads to misunderstanding.</a:t>
            </a:r>
            <a:endParaRPr lang="en-US" sz="834" dirty="0"/>
          </a:p>
        </p:txBody>
      </p:sp>
      <p:pic>
        <p:nvPicPr>
          <p:cNvPr id="23" name="Image 1" descr="preencoded.png">    </p:cNvPr>
          <p:cNvPicPr>
            <a:picLocks noChangeAspect="1"/>
          </p:cNvPicPr>
          <p:nvPr/>
        </p:nvPicPr>
        <p:blipFill>
          <a:blip r:embed="rId2"/>
          <a:stretch>
            <a:fillRect/>
          </a:stretch>
        </p:blipFill>
        <p:spPr>
          <a:xfrm>
            <a:off x="6057900" y="2063065"/>
            <a:ext cx="2514600" cy="1885950"/>
          </a:xfrm>
          <a:prstGeom prst="rect">
            <a:avLst/>
          </a:prstGeom>
        </p:spPr>
      </p:pic>
      <p:sp>
        <p:nvSpPr>
          <p:cNvPr id="24" name="Text 20"/>
          <p:cNvSpPr/>
          <p:nvPr/>
        </p:nvSpPr>
        <p:spPr>
          <a:xfrm>
            <a:off x="6068755" y="4177615"/>
            <a:ext cx="2492890" cy="182863"/>
          </a:xfrm>
          <a:prstGeom prst="rect">
            <a:avLst/>
          </a:prstGeom>
          <a:noFill/>
          <a:ln/>
        </p:spPr>
        <p:txBody>
          <a:bodyPr wrap="none" lIns="0" tIns="0" rIns="0" bIns="0" rtlCol="0" anchor="t">
            <a:spAutoFit/>
          </a:bodyPr>
          <a:lstStyle/>
          <a:p>
            <a:pPr algn="ctr" indent="0" marL="0">
              <a:lnSpc>
                <a:spcPts val="1400"/>
              </a:lnSpc>
              <a:buNone/>
            </a:pPr>
            <a:r>
              <a:rPr lang="en-US" sz="784" b="1" dirty="0">
                <a:solidFill>
                  <a:srgbClr val="C1502E"/>
                </a:solidFill>
              </a:rPr>
              <a:t>Example: "The capital of France is Las Vegas"</a:t>
            </a:r>
            <a:endParaRPr lang="en-US" sz="784" dirty="0"/>
          </a:p>
        </p:txBody>
      </p:sp>
      <p:sp>
        <p:nvSpPr>
          <p:cNvPr id="25" name="Text 21"/>
          <p:cNvSpPr/>
          <p:nvPr/>
        </p:nvSpPr>
        <p:spPr>
          <a:xfrm>
            <a:off x="6057900" y="4417628"/>
            <a:ext cx="2514600" cy="548590"/>
          </a:xfrm>
          <a:prstGeom prst="rect">
            <a:avLst/>
          </a:prstGeom>
          <a:noFill/>
          <a:ln/>
        </p:spPr>
        <p:txBody>
          <a:bodyPr wrap="square" lIns="0" tIns="0" rIns="0" bIns="0" rtlCol="0" anchor="t">
            <a:spAutoFit/>
          </a:bodyPr>
          <a:lstStyle/>
          <a:p>
            <a:pPr algn="ctr" indent="0" marL="0">
              <a:lnSpc>
                <a:spcPts val="1400"/>
              </a:lnSpc>
              <a:buNone/>
            </a:pPr>
            <a:r>
              <a:rPr lang="en-US" sz="834" dirty="0">
                <a:solidFill>
                  <a:srgbClr val="4A7C9C"/>
                </a:solidFill>
              </a:rPr>
              <a:t>LLMs state falsehoods with the same confidence as truths because they only predict plausible-sounding text.</a:t>
            </a:r>
            <a:endParaRPr lang="en-US" sz="834" dirty="0"/>
          </a:p>
        </p:txBody>
      </p:sp>
      <p:sp>
        <p:nvSpPr>
          <p:cNvPr id="26" name="Shape 22"/>
          <p:cNvSpPr/>
          <p:nvPr/>
        </p:nvSpPr>
        <p:spPr>
          <a:xfrm>
            <a:off x="571500" y="5407651"/>
            <a:ext cx="8001000" cy="368601"/>
          </a:xfrm>
          <a:prstGeom prst="rect">
            <a:avLst/>
          </a:prstGeom>
          <a:solidFill>
            <a:srgbClr val="000000">
              <a:alpha val="0"/>
            </a:srgbClr>
          </a:solidFill>
          <a:ln/>
        </p:spPr>
      </p:sp>
      <p:sp>
        <p:nvSpPr>
          <p:cNvPr id="27" name="Shape 23"/>
          <p:cNvSpPr/>
          <p:nvPr/>
        </p:nvSpPr>
        <p:spPr>
          <a:xfrm>
            <a:off x="571500" y="5407651"/>
            <a:ext cx="8001000" cy="14288"/>
          </a:xfrm>
          <a:prstGeom prst="rect">
            <a:avLst/>
          </a:prstGeom>
          <a:solidFill>
            <a:srgbClr val="D1D5DB"/>
          </a:solidFill>
          <a:ln/>
        </p:spPr>
      </p:sp>
      <p:sp>
        <p:nvSpPr>
          <p:cNvPr id="28" name="Text 24"/>
          <p:cNvSpPr/>
          <p:nvPr/>
        </p:nvSpPr>
        <p:spPr>
          <a:xfrm>
            <a:off x="571500" y="5579101"/>
            <a:ext cx="8001000" cy="182863"/>
          </a:xfrm>
          <a:prstGeom prst="rect">
            <a:avLst/>
          </a:prstGeom>
          <a:noFill/>
          <a:ln/>
        </p:spPr>
        <p:txBody>
          <a:bodyPr wrap="none" lIns="0" tIns="0" rIns="0" bIns="0" rtlCol="0" anchor="t">
            <a:spAutoFit/>
          </a:bodyPr>
          <a:lstStyle/>
          <a:p>
            <a:pPr algn="l" indent="0" marL="0">
              <a:lnSpc>
                <a:spcPts val="1400"/>
              </a:lnSpc>
              <a:buNone/>
            </a:pPr>
            <a:r>
              <a:rPr lang="en-US" sz="784" b="1" dirty="0">
                <a:solidFill>
                  <a:srgbClr val="1A4D2E"/>
                </a:solidFill>
              </a:rPr>
              <a:t>Key Insight: Understanding these constraints is essential for using AI responsibly and teaching others to do the same.</a:t>
            </a:r>
            <a:endParaRPr lang="en-US" sz="784"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9144000" cy="5613341"/>
          </a:xfrm>
          <a:prstGeom prst="rect">
            <a:avLst/>
          </a:prstGeom>
        </p:spPr>
      </p:pic>
      <p:sp>
        <p:nvSpPr>
          <p:cNvPr id="3" name="Shape 0"/>
          <p:cNvSpPr/>
          <p:nvPr/>
        </p:nvSpPr>
        <p:spPr>
          <a:xfrm>
            <a:off x="571500" y="342900"/>
            <a:ext cx="8001000" cy="892969"/>
          </a:xfrm>
          <a:prstGeom prst="rect">
            <a:avLst/>
          </a:prstGeom>
          <a:solidFill>
            <a:srgbClr val="000000">
              <a:alpha val="0"/>
            </a:srgbClr>
          </a:solidFill>
          <a:ln/>
        </p:spPr>
      </p:sp>
      <p:sp>
        <p:nvSpPr>
          <p:cNvPr id="4" name="Shape 1"/>
          <p:cNvSpPr/>
          <p:nvPr/>
        </p:nvSpPr>
        <p:spPr>
          <a:xfrm>
            <a:off x="571500" y="1214438"/>
            <a:ext cx="8001000" cy="21431"/>
          </a:xfrm>
          <a:prstGeom prst="rect">
            <a:avLst/>
          </a:prstGeom>
          <a:solidFill>
            <a:srgbClr val="1A4D2E"/>
          </a:solidFill>
          <a:ln/>
        </p:spPr>
      </p:sp>
      <p:sp>
        <p:nvSpPr>
          <p:cNvPr id="5" name="Text 2"/>
          <p:cNvSpPr/>
          <p:nvPr/>
        </p:nvSpPr>
        <p:spPr>
          <a:xfrm>
            <a:off x="571500" y="342900"/>
            <a:ext cx="8001000" cy="892969"/>
          </a:xfrm>
          <a:prstGeom prst="rect">
            <a:avLst/>
          </a:prstGeom>
          <a:noFill/>
          <a:ln/>
        </p:spPr>
        <p:txBody>
          <a:bodyPr wrap="square" lIns="0" tIns="0" rIns="0" bIns="119126" rtlCol="0" anchor="t">
            <a:spAutoFit/>
          </a:bodyPr>
          <a:lstStyle/>
          <a:p>
            <a:pPr algn="l" indent="0" marL="0">
              <a:lnSpc>
                <a:spcPts val="3000"/>
              </a:lnSpc>
              <a:buNone/>
            </a:pPr>
            <a:r>
              <a:rPr lang="en-US" sz="1808" b="1" dirty="0">
                <a:solidFill>
                  <a:srgbClr val="1A4D2E"/>
                </a:solidFill>
              </a:rPr>
              <a:t>AI's Electricity Demand Rivals That of Small Countries and Is Growing Exponentially</a:t>
            </a:r>
            <a:endParaRPr lang="en-US" sz="1808" dirty="0"/>
          </a:p>
        </p:txBody>
      </p:sp>
      <p:pic>
        <p:nvPicPr>
          <p:cNvPr id="6" name="Image 1" descr="preencoded.png">    </p:cNvPr>
          <p:cNvPicPr>
            <a:picLocks noChangeAspect="1"/>
          </p:cNvPicPr>
          <p:nvPr/>
        </p:nvPicPr>
        <p:blipFill>
          <a:blip r:embed="rId2"/>
          <a:stretch>
            <a:fillRect/>
          </a:stretch>
        </p:blipFill>
        <p:spPr>
          <a:xfrm>
            <a:off x="3429000" y="1385888"/>
            <a:ext cx="2286000" cy="1285875"/>
          </a:xfrm>
          <a:prstGeom prst="rect">
            <a:avLst/>
          </a:prstGeom>
        </p:spPr>
      </p:pic>
      <p:sp>
        <p:nvSpPr>
          <p:cNvPr id="7" name="Text 3"/>
          <p:cNvSpPr/>
          <p:nvPr/>
        </p:nvSpPr>
        <p:spPr>
          <a:xfrm>
            <a:off x="571500" y="2786063"/>
            <a:ext cx="2552691" cy="214313"/>
          </a:xfrm>
          <a:prstGeom prst="rect">
            <a:avLst/>
          </a:prstGeom>
          <a:noFill/>
          <a:ln/>
        </p:spPr>
        <p:txBody>
          <a:bodyPr wrap="none" lIns="0" tIns="0" rIns="0" bIns="0" rtlCol="0" anchor="t">
            <a:spAutoFit/>
          </a:bodyPr>
          <a:lstStyle/>
          <a:p>
            <a:pPr algn="l" indent="0" marL="0">
              <a:lnSpc>
                <a:spcPts val="1700"/>
              </a:lnSpc>
              <a:buNone/>
            </a:pPr>
            <a:r>
              <a:rPr lang="en-US" sz="987" b="1" dirty="0">
                <a:solidFill>
                  <a:srgbClr val="1A4D2E"/>
                </a:solidFill>
              </a:rPr>
              <a:t>Training a Single Model</a:t>
            </a:r>
            <a:endParaRPr lang="en-US" sz="987" dirty="0"/>
          </a:p>
        </p:txBody>
      </p:sp>
      <p:sp>
        <p:nvSpPr>
          <p:cNvPr id="8" name="Text 4"/>
          <p:cNvSpPr/>
          <p:nvPr/>
        </p:nvSpPr>
        <p:spPr>
          <a:xfrm>
            <a:off x="571500" y="3071813"/>
            <a:ext cx="2552691" cy="617153"/>
          </a:xfrm>
          <a:prstGeom prst="rect">
            <a:avLst/>
          </a:prstGeom>
          <a:noFill/>
          <a:ln/>
        </p:spPr>
        <p:txBody>
          <a:bodyPr wrap="square" lIns="0" tIns="0" rIns="0" bIns="0" rtlCol="0" anchor="t">
            <a:spAutoFit/>
          </a:bodyPr>
          <a:lstStyle/>
          <a:p>
            <a:pPr algn="l" indent="0" marL="0">
              <a:lnSpc>
                <a:spcPts val="1400"/>
              </a:lnSpc>
              <a:buNone/>
            </a:pPr>
            <a:r>
              <a:rPr lang="en-US" sz="834" dirty="0">
                <a:solidFill>
                  <a:srgbClr val="2C3E50"/>
                </a:solidFill>
              </a:rPr>
              <a:t>Training one large AI model can emit </a:t>
            </a:r>
            <a:pPr algn="l" indent="0" marL="0">
              <a:lnSpc>
                <a:spcPts val="1400"/>
              </a:lnSpc>
              <a:buNone/>
            </a:pPr>
            <a:r>
              <a:rPr lang="en-US" sz="885" b="1" dirty="0">
                <a:solidFill>
                  <a:srgbClr val="4A7C9C"/>
                </a:solidFill>
              </a:rPr>
              <a:t>as much </a:t>
            </a:r>
            <a:pPr algn="l" indent="0" marL="0">
              <a:lnSpc>
                <a:spcPts val="1400"/>
              </a:lnSpc>
              <a:buNone/>
            </a:pPr>
            <a:r>
              <a:rPr lang="en-US" sz="885" b="1" dirty="0">
                <a:solidFill>
                  <a:srgbClr val="4A7C9C"/>
                </a:solidFill>
              </a:rPr>
              <a:t>carbon as five cars over their entire </a:t>
            </a:r>
            <a:pPr algn="l" indent="0" marL="0">
              <a:lnSpc>
                <a:spcPts val="1400"/>
              </a:lnSpc>
              <a:buNone/>
            </a:pPr>
            <a:r>
              <a:rPr lang="en-US" sz="885" b="1" dirty="0">
                <a:solidFill>
                  <a:srgbClr val="4A7C9C"/>
                </a:solidFill>
              </a:rPr>
              <a:t>lifetimes</a:t>
            </a:r>
            <a:pPr algn="l" indent="0" marL="0">
              <a:lnSpc>
                <a:spcPts val="1400"/>
              </a:lnSpc>
              <a:buNone/>
            </a:pPr>
            <a:r>
              <a:rPr lang="en-US" sz="621" dirty="0">
                <a:solidFill>
                  <a:srgbClr val="2C3E50"/>
                </a:solidFill>
              </a:rPr>
              <a:t>1</a:t>
            </a:r>
            <a:endParaRPr lang="en-US" sz="834" dirty="0"/>
          </a:p>
        </p:txBody>
      </p:sp>
      <p:sp>
        <p:nvSpPr>
          <p:cNvPr id="9" name="Text 5"/>
          <p:cNvSpPr/>
          <p:nvPr/>
        </p:nvSpPr>
        <p:spPr>
          <a:xfrm>
            <a:off x="571500" y="3746116"/>
            <a:ext cx="2552691" cy="365727"/>
          </a:xfrm>
          <a:prstGeom prst="rect">
            <a:avLst/>
          </a:prstGeom>
          <a:noFill/>
          <a:ln/>
        </p:spPr>
        <p:txBody>
          <a:bodyPr wrap="square" lIns="0" tIns="0" rIns="0" bIns="0" rtlCol="0" anchor="t">
            <a:spAutoFit/>
          </a:bodyPr>
          <a:lstStyle/>
          <a:p>
            <a:pPr algn="l" indent="0" marL="0">
              <a:lnSpc>
                <a:spcPts val="1400"/>
              </a:lnSpc>
              <a:buNone/>
            </a:pPr>
            <a:r>
              <a:rPr lang="en-US" sz="834" dirty="0">
                <a:solidFill>
                  <a:srgbClr val="2C3E50"/>
                </a:solidFill>
              </a:rPr>
              <a:t>Requires massive computational resources running continuously for weeks or months</a:t>
            </a:r>
            <a:endParaRPr lang="en-US" sz="834" dirty="0"/>
          </a:p>
        </p:txBody>
      </p:sp>
      <p:sp>
        <p:nvSpPr>
          <p:cNvPr id="10" name="Text 6"/>
          <p:cNvSpPr/>
          <p:nvPr/>
        </p:nvSpPr>
        <p:spPr>
          <a:xfrm>
            <a:off x="3295641" y="2786063"/>
            <a:ext cx="2552691" cy="214313"/>
          </a:xfrm>
          <a:prstGeom prst="rect">
            <a:avLst/>
          </a:prstGeom>
          <a:noFill/>
          <a:ln/>
        </p:spPr>
        <p:txBody>
          <a:bodyPr wrap="none" lIns="0" tIns="0" rIns="0" bIns="0" rtlCol="0" anchor="t">
            <a:spAutoFit/>
          </a:bodyPr>
          <a:lstStyle/>
          <a:p>
            <a:pPr algn="l" indent="0" marL="0">
              <a:lnSpc>
                <a:spcPts val="1700"/>
              </a:lnSpc>
              <a:buNone/>
            </a:pPr>
            <a:r>
              <a:rPr lang="en-US" sz="987" b="1" dirty="0">
                <a:solidFill>
                  <a:srgbClr val="1A4D2E"/>
                </a:solidFill>
              </a:rPr>
              <a:t>Current AI Energy Use</a:t>
            </a:r>
            <a:endParaRPr lang="en-US" sz="987" dirty="0"/>
          </a:p>
        </p:txBody>
      </p:sp>
      <p:sp>
        <p:nvSpPr>
          <p:cNvPr id="11" name="Text 7"/>
          <p:cNvSpPr/>
          <p:nvPr/>
        </p:nvSpPr>
        <p:spPr>
          <a:xfrm>
            <a:off x="3295641" y="3071813"/>
            <a:ext cx="2552691" cy="411435"/>
          </a:xfrm>
          <a:prstGeom prst="rect">
            <a:avLst/>
          </a:prstGeom>
          <a:noFill/>
          <a:ln/>
        </p:spPr>
        <p:txBody>
          <a:bodyPr wrap="square" lIns="0" tIns="0" rIns="0" bIns="0" rtlCol="0" anchor="t">
            <a:spAutoFit/>
          </a:bodyPr>
          <a:lstStyle/>
          <a:p>
            <a:pPr algn="l" indent="0" marL="0">
              <a:lnSpc>
                <a:spcPts val="1400"/>
              </a:lnSpc>
              <a:buNone/>
            </a:pPr>
            <a:r>
              <a:rPr lang="en-US" sz="834" dirty="0">
                <a:solidFill>
                  <a:srgbClr val="2C3E50"/>
                </a:solidFill>
              </a:rPr>
              <a:t>ChatGPT inference phase alone: </a:t>
            </a:r>
            <a:pPr algn="l" indent="0" marL="0">
              <a:lnSpc>
                <a:spcPts val="1400"/>
              </a:lnSpc>
              <a:buNone/>
            </a:pPr>
            <a:r>
              <a:rPr lang="en-US" sz="885" b="1" dirty="0">
                <a:solidFill>
                  <a:srgbClr val="4A7C9C"/>
                </a:solidFill>
              </a:rPr>
              <a:t>564 MWh </a:t>
            </a:r>
            <a:pPr algn="l" indent="0" marL="0">
              <a:lnSpc>
                <a:spcPts val="1400"/>
              </a:lnSpc>
              <a:buNone/>
            </a:pPr>
            <a:r>
              <a:rPr lang="en-US" sz="885" b="1" dirty="0">
                <a:solidFill>
                  <a:srgbClr val="4A7C9C"/>
                </a:solidFill>
              </a:rPr>
              <a:t>per day</a:t>
            </a:r>
            <a:pPr algn="l" indent="0" marL="0">
              <a:lnSpc>
                <a:spcPts val="1400"/>
              </a:lnSpc>
              <a:buNone/>
            </a:pPr>
            <a:r>
              <a:rPr lang="en-US" sz="621" dirty="0">
                <a:solidFill>
                  <a:srgbClr val="2C3E50"/>
                </a:solidFill>
              </a:rPr>
              <a:t>2</a:t>
            </a:r>
            <a:endParaRPr lang="en-US" sz="834" dirty="0"/>
          </a:p>
        </p:txBody>
      </p:sp>
      <p:sp>
        <p:nvSpPr>
          <p:cNvPr id="12" name="Text 8"/>
          <p:cNvSpPr/>
          <p:nvPr/>
        </p:nvSpPr>
        <p:spPr>
          <a:xfrm>
            <a:off x="3295641" y="3540398"/>
            <a:ext cx="2552691" cy="205718"/>
          </a:xfrm>
          <a:prstGeom prst="rect">
            <a:avLst/>
          </a:prstGeom>
          <a:noFill/>
          <a:ln/>
        </p:spPr>
        <p:txBody>
          <a:bodyPr wrap="none" lIns="0" tIns="0" rIns="0" bIns="0" rtlCol="0" anchor="t">
            <a:spAutoFit/>
          </a:bodyPr>
          <a:lstStyle/>
          <a:p>
            <a:pPr algn="l" indent="0" marL="0">
              <a:lnSpc>
                <a:spcPts val="1400"/>
              </a:lnSpc>
              <a:buNone/>
            </a:pPr>
            <a:r>
              <a:rPr lang="en-US" sz="834" dirty="0">
                <a:solidFill>
                  <a:srgbClr val="2C3E50"/>
                </a:solidFill>
              </a:rPr>
              <a:t>Requires </a:t>
            </a:r>
            <a:pPr algn="l" indent="0" marL="0">
              <a:lnSpc>
                <a:spcPts val="1400"/>
              </a:lnSpc>
              <a:buNone/>
            </a:pPr>
            <a:r>
              <a:rPr lang="en-US" sz="885" b="1" dirty="0">
                <a:solidFill>
                  <a:srgbClr val="4A7C9C"/>
                </a:solidFill>
              </a:rPr>
              <a:t>28,936 GPUs</a:t>
            </a:r>
            <a:pPr algn="l" indent="0" marL="0">
              <a:lnSpc>
                <a:spcPts val="1400"/>
              </a:lnSpc>
              <a:buNone/>
            </a:pPr>
            <a:r>
              <a:rPr lang="en-US" sz="834" dirty="0">
                <a:solidFill>
                  <a:srgbClr val="2C3E50"/>
                </a:solidFill>
              </a:rPr>
              <a:t> running continuously</a:t>
            </a:r>
            <a:endParaRPr lang="en-US" sz="834" dirty="0"/>
          </a:p>
        </p:txBody>
      </p:sp>
      <p:sp>
        <p:nvSpPr>
          <p:cNvPr id="13" name="Text 9"/>
          <p:cNvSpPr/>
          <p:nvPr/>
        </p:nvSpPr>
        <p:spPr>
          <a:xfrm>
            <a:off x="3295641" y="3803266"/>
            <a:ext cx="2552691" cy="411435"/>
          </a:xfrm>
          <a:prstGeom prst="rect">
            <a:avLst/>
          </a:prstGeom>
          <a:noFill/>
          <a:ln/>
        </p:spPr>
        <p:txBody>
          <a:bodyPr wrap="square" lIns="0" tIns="0" rIns="0" bIns="0" rtlCol="0" anchor="t">
            <a:spAutoFit/>
          </a:bodyPr>
          <a:lstStyle/>
          <a:p>
            <a:pPr algn="l" indent="0" marL="0">
              <a:lnSpc>
                <a:spcPts val="1400"/>
              </a:lnSpc>
              <a:buNone/>
            </a:pPr>
            <a:r>
              <a:rPr lang="en-US" sz="834" dirty="0">
                <a:solidFill>
                  <a:srgbClr val="2C3E50"/>
                </a:solidFill>
              </a:rPr>
              <a:t>AI represents </a:t>
            </a:r>
            <a:pPr algn="l" indent="0" marL="0">
              <a:lnSpc>
                <a:spcPts val="1400"/>
              </a:lnSpc>
              <a:buNone/>
            </a:pPr>
            <a:r>
              <a:rPr lang="en-US" sz="885" b="1" dirty="0">
                <a:solidFill>
                  <a:srgbClr val="4A7C9C"/>
                </a:solidFill>
              </a:rPr>
              <a:t>10-15% of Google's total </a:t>
            </a:r>
            <a:pPr algn="l" indent="0" marL="0">
              <a:lnSpc>
                <a:spcPts val="1400"/>
              </a:lnSpc>
              <a:buNone/>
            </a:pPr>
            <a:r>
              <a:rPr lang="en-US" sz="885" b="1" dirty="0">
                <a:solidFill>
                  <a:srgbClr val="4A7C9C"/>
                </a:solidFill>
              </a:rPr>
              <a:t>electricity</a:t>
            </a:r>
            <a:pPr algn="l" indent="0" marL="0">
              <a:lnSpc>
                <a:spcPts val="1400"/>
              </a:lnSpc>
              <a:buNone/>
            </a:pPr>
            <a:r>
              <a:rPr lang="en-US" sz="834" dirty="0">
                <a:solidFill>
                  <a:srgbClr val="2C3E50"/>
                </a:solidFill>
              </a:rPr>
              <a:t> (18.3 TWh in 2021)</a:t>
            </a:r>
            <a:endParaRPr lang="en-US" sz="834" dirty="0"/>
          </a:p>
        </p:txBody>
      </p:sp>
      <p:sp>
        <p:nvSpPr>
          <p:cNvPr id="14" name="Text 10"/>
          <p:cNvSpPr/>
          <p:nvPr/>
        </p:nvSpPr>
        <p:spPr>
          <a:xfrm>
            <a:off x="3295641" y="4271851"/>
            <a:ext cx="2552691" cy="388581"/>
          </a:xfrm>
          <a:prstGeom prst="rect">
            <a:avLst/>
          </a:prstGeom>
          <a:noFill/>
          <a:ln/>
        </p:spPr>
        <p:txBody>
          <a:bodyPr wrap="square" lIns="0" tIns="0" rIns="0" bIns="0" rtlCol="0" anchor="t">
            <a:spAutoFit/>
          </a:bodyPr>
          <a:lstStyle/>
          <a:p>
            <a:pPr algn="l" indent="0" marL="0">
              <a:lnSpc>
                <a:spcPts val="1400"/>
              </a:lnSpc>
              <a:buNone/>
            </a:pPr>
            <a:r>
              <a:rPr lang="en-US" sz="834" dirty="0">
                <a:solidFill>
                  <a:srgbClr val="2C3E50"/>
                </a:solidFill>
              </a:rPr>
              <a:t>Single LLM-powered search: </a:t>
            </a:r>
            <a:pPr algn="l" indent="0" marL="0">
              <a:lnSpc>
                <a:spcPts val="1400"/>
              </a:lnSpc>
              <a:buNone/>
            </a:pPr>
            <a:r>
              <a:rPr lang="en-US" sz="885" b="1" dirty="0">
                <a:solidFill>
                  <a:srgbClr val="4A7C9C"/>
                </a:solidFill>
              </a:rPr>
              <a:t>6.9-8.9 Wh</a:t>
            </a:r>
            <a:pPr algn="l" indent="0" marL="0">
              <a:lnSpc>
                <a:spcPts val="1400"/>
              </a:lnSpc>
              <a:buNone/>
            </a:pPr>
            <a:r>
              <a:rPr lang="en-US" sz="834" dirty="0">
                <a:solidFill>
                  <a:srgbClr val="2C3E50"/>
                </a:solidFill>
              </a:rPr>
              <a:t> vs. 0.3 </a:t>
            </a:r>
            <a:pPr algn="l" indent="0" marL="0">
              <a:lnSpc>
                <a:spcPts val="1400"/>
              </a:lnSpc>
              <a:buNone/>
            </a:pPr>
            <a:r>
              <a:rPr lang="en-US" sz="834" dirty="0">
                <a:solidFill>
                  <a:srgbClr val="2C3E50"/>
                </a:solidFill>
              </a:rPr>
              <a:t>Wh for traditional search</a:t>
            </a:r>
            <a:endParaRPr lang="en-US" sz="834" dirty="0"/>
          </a:p>
        </p:txBody>
      </p:sp>
      <p:sp>
        <p:nvSpPr>
          <p:cNvPr id="15" name="Text 11"/>
          <p:cNvSpPr/>
          <p:nvPr/>
        </p:nvSpPr>
        <p:spPr>
          <a:xfrm>
            <a:off x="6019781" y="2786063"/>
            <a:ext cx="2552719" cy="214313"/>
          </a:xfrm>
          <a:prstGeom prst="rect">
            <a:avLst/>
          </a:prstGeom>
          <a:noFill/>
          <a:ln/>
        </p:spPr>
        <p:txBody>
          <a:bodyPr wrap="none" lIns="0" tIns="0" rIns="0" bIns="0" rtlCol="0" anchor="t">
            <a:spAutoFit/>
          </a:bodyPr>
          <a:lstStyle/>
          <a:p>
            <a:pPr algn="l" indent="0" marL="0">
              <a:lnSpc>
                <a:spcPts val="1700"/>
              </a:lnSpc>
              <a:buNone/>
            </a:pPr>
            <a:r>
              <a:rPr lang="en-US" sz="987" b="1" dirty="0">
                <a:solidFill>
                  <a:srgbClr val="1A4D2E"/>
                </a:solidFill>
              </a:rPr>
              <a:t>Projections for 2027</a:t>
            </a:r>
            <a:endParaRPr lang="en-US" sz="987" dirty="0"/>
          </a:p>
        </p:txBody>
      </p:sp>
      <p:sp>
        <p:nvSpPr>
          <p:cNvPr id="16" name="Text 12"/>
          <p:cNvSpPr/>
          <p:nvPr/>
        </p:nvSpPr>
        <p:spPr>
          <a:xfrm>
            <a:off x="6019781" y="3071813"/>
            <a:ext cx="2552719" cy="411435"/>
          </a:xfrm>
          <a:prstGeom prst="rect">
            <a:avLst/>
          </a:prstGeom>
          <a:noFill/>
          <a:ln/>
        </p:spPr>
        <p:txBody>
          <a:bodyPr wrap="square" lIns="0" tIns="0" rIns="0" bIns="0" rtlCol="0" anchor="t">
            <a:spAutoFit/>
          </a:bodyPr>
          <a:lstStyle/>
          <a:p>
            <a:pPr algn="l" indent="0" marL="0">
              <a:lnSpc>
                <a:spcPts val="1400"/>
              </a:lnSpc>
              <a:buNone/>
            </a:pPr>
            <a:r>
              <a:rPr lang="en-US" sz="834" dirty="0">
                <a:solidFill>
                  <a:srgbClr val="2C3E50"/>
                </a:solidFill>
              </a:rPr>
              <a:t>AI servers could consume </a:t>
            </a:r>
            <a:pPr algn="l" indent="0" marL="0">
              <a:lnSpc>
                <a:spcPts val="1400"/>
              </a:lnSpc>
              <a:buNone/>
            </a:pPr>
            <a:r>
              <a:rPr lang="en-US" sz="885" b="1" dirty="0">
                <a:solidFill>
                  <a:srgbClr val="C1502E"/>
                </a:solidFill>
              </a:rPr>
              <a:t>85.4-134.0 TWh </a:t>
            </a:r>
            <a:pPr algn="l" indent="0" marL="0">
              <a:lnSpc>
                <a:spcPts val="1400"/>
              </a:lnSpc>
              <a:buNone/>
            </a:pPr>
            <a:r>
              <a:rPr lang="en-US" sz="885" b="1" dirty="0">
                <a:solidFill>
                  <a:srgbClr val="C1502E"/>
                </a:solidFill>
              </a:rPr>
              <a:t>annually</a:t>
            </a:r>
            <a:pPr algn="l" indent="0" marL="0">
              <a:lnSpc>
                <a:spcPts val="1400"/>
              </a:lnSpc>
              <a:buNone/>
            </a:pPr>
            <a:r>
              <a:rPr lang="en-US" sz="621" dirty="0">
                <a:solidFill>
                  <a:srgbClr val="2C3E50"/>
                </a:solidFill>
              </a:rPr>
              <a:t>2</a:t>
            </a:r>
            <a:endParaRPr lang="en-US" sz="834" dirty="0"/>
          </a:p>
        </p:txBody>
      </p:sp>
      <p:sp>
        <p:nvSpPr>
          <p:cNvPr id="17" name="Text 13"/>
          <p:cNvSpPr/>
          <p:nvPr/>
        </p:nvSpPr>
        <p:spPr>
          <a:xfrm>
            <a:off x="6019781" y="3540398"/>
            <a:ext cx="2552719" cy="411435"/>
          </a:xfrm>
          <a:prstGeom prst="rect">
            <a:avLst/>
          </a:prstGeom>
          <a:noFill/>
          <a:ln/>
        </p:spPr>
        <p:txBody>
          <a:bodyPr wrap="square" lIns="0" tIns="0" rIns="0" bIns="0" rtlCol="0" anchor="t">
            <a:spAutoFit/>
          </a:bodyPr>
          <a:lstStyle/>
          <a:p>
            <a:pPr algn="l" indent="0" marL="0">
              <a:lnSpc>
                <a:spcPts val="1400"/>
              </a:lnSpc>
              <a:buNone/>
            </a:pPr>
            <a:r>
              <a:rPr lang="en-US" sz="834" dirty="0">
                <a:solidFill>
                  <a:srgbClr val="2C3E50"/>
                </a:solidFill>
              </a:rPr>
              <a:t>Google's AI alone could match </a:t>
            </a:r>
            <a:pPr algn="l" indent="0" marL="0">
              <a:lnSpc>
                <a:spcPts val="1400"/>
              </a:lnSpc>
              <a:buNone/>
            </a:pPr>
            <a:r>
              <a:rPr lang="en-US" sz="885" b="1" dirty="0">
                <a:solidFill>
                  <a:srgbClr val="C1502E"/>
                </a:solidFill>
              </a:rPr>
              <a:t>Ireland's total </a:t>
            </a:r>
            <a:pPr algn="l" indent="0" marL="0">
              <a:lnSpc>
                <a:spcPts val="1400"/>
              </a:lnSpc>
              <a:buNone/>
            </a:pPr>
            <a:r>
              <a:rPr lang="en-US" sz="885" b="1" dirty="0">
                <a:solidFill>
                  <a:srgbClr val="C1502E"/>
                </a:solidFill>
              </a:rPr>
              <a:t>electricity consumption</a:t>
            </a:r>
            <a:pPr algn="l" indent="0" marL="0">
              <a:lnSpc>
                <a:spcPts val="1400"/>
              </a:lnSpc>
              <a:buNone/>
            </a:pPr>
            <a:r>
              <a:rPr lang="en-US" sz="834" dirty="0">
                <a:solidFill>
                  <a:srgbClr val="2C3E50"/>
                </a:solidFill>
              </a:rPr>
              <a:t> (29.3 TWh/year)</a:t>
            </a:r>
            <a:endParaRPr lang="en-US" sz="834" dirty="0"/>
          </a:p>
        </p:txBody>
      </p:sp>
      <p:sp>
        <p:nvSpPr>
          <p:cNvPr id="18" name="Text 14"/>
          <p:cNvSpPr/>
          <p:nvPr/>
        </p:nvSpPr>
        <p:spPr>
          <a:xfrm>
            <a:off x="6019781" y="4008983"/>
            <a:ext cx="2552719" cy="411435"/>
          </a:xfrm>
          <a:prstGeom prst="rect">
            <a:avLst/>
          </a:prstGeom>
          <a:noFill/>
          <a:ln/>
        </p:spPr>
        <p:txBody>
          <a:bodyPr wrap="square" lIns="0" tIns="0" rIns="0" bIns="0" rtlCol="0" anchor="t">
            <a:spAutoFit/>
          </a:bodyPr>
          <a:lstStyle/>
          <a:p>
            <a:pPr algn="l" indent="0" marL="0">
              <a:lnSpc>
                <a:spcPts val="1400"/>
              </a:lnSpc>
              <a:buNone/>
            </a:pPr>
            <a:r>
              <a:rPr lang="en-US" sz="834" dirty="0">
                <a:solidFill>
                  <a:srgbClr val="2C3E50"/>
                </a:solidFill>
              </a:rPr>
              <a:t>AI could represent </a:t>
            </a:r>
            <a:pPr algn="l" indent="0" marL="0">
              <a:lnSpc>
                <a:spcPts val="1400"/>
              </a:lnSpc>
              <a:buNone/>
            </a:pPr>
            <a:r>
              <a:rPr lang="en-US" sz="885" b="1" dirty="0">
                <a:solidFill>
                  <a:srgbClr val="C1502E"/>
                </a:solidFill>
              </a:rPr>
              <a:t>0.5% of the world's </a:t>
            </a:r>
            <a:pPr algn="l" indent="0" marL="0">
              <a:lnSpc>
                <a:spcPts val="1400"/>
              </a:lnSpc>
              <a:buNone/>
            </a:pPr>
            <a:r>
              <a:rPr lang="en-US" sz="885" b="1" dirty="0">
                <a:solidFill>
                  <a:srgbClr val="C1502E"/>
                </a:solidFill>
              </a:rPr>
              <a:t>total electrical generation</a:t>
            </a:r>
            <a:endParaRPr lang="en-US" sz="834" dirty="0"/>
          </a:p>
        </p:txBody>
      </p:sp>
      <p:sp>
        <p:nvSpPr>
          <p:cNvPr id="19" name="Shape 15"/>
          <p:cNvSpPr/>
          <p:nvPr/>
        </p:nvSpPr>
        <p:spPr>
          <a:xfrm>
            <a:off x="571500" y="4774732"/>
            <a:ext cx="8001000" cy="474278"/>
          </a:xfrm>
          <a:prstGeom prst="rect">
            <a:avLst/>
          </a:prstGeom>
          <a:solidFill>
            <a:srgbClr val="000000">
              <a:alpha val="0"/>
            </a:srgbClr>
          </a:solidFill>
          <a:ln/>
        </p:spPr>
      </p:sp>
      <p:sp>
        <p:nvSpPr>
          <p:cNvPr id="20" name="Shape 16"/>
          <p:cNvSpPr/>
          <p:nvPr/>
        </p:nvSpPr>
        <p:spPr>
          <a:xfrm>
            <a:off x="571500" y="4774732"/>
            <a:ext cx="8001000" cy="14288"/>
          </a:xfrm>
          <a:prstGeom prst="rect">
            <a:avLst/>
          </a:prstGeom>
          <a:solidFill>
            <a:srgbClr val="E5E7EB"/>
          </a:solidFill>
          <a:ln/>
        </p:spPr>
      </p:sp>
      <p:sp>
        <p:nvSpPr>
          <p:cNvPr id="21" name="Text 17"/>
          <p:cNvSpPr/>
          <p:nvPr/>
        </p:nvSpPr>
        <p:spPr>
          <a:xfrm>
            <a:off x="571500" y="4846169"/>
            <a:ext cx="8001000" cy="239985"/>
          </a:xfrm>
          <a:prstGeom prst="rect">
            <a:avLst/>
          </a:prstGeom>
          <a:noFill/>
          <a:ln/>
        </p:spPr>
        <p:txBody>
          <a:bodyPr wrap="square" lIns="0" tIns="0" rIns="0" bIns="0" rtlCol="0" anchor="t">
            <a:spAutoFit/>
          </a:bodyPr>
          <a:lstStyle/>
          <a:p>
            <a:pPr algn="l" indent="0" marL="0">
              <a:lnSpc>
                <a:spcPts val="900"/>
              </a:lnSpc>
              <a:buNone/>
            </a:pPr>
            <a:r>
              <a:rPr lang="en-US" sz="463" dirty="0">
                <a:solidFill>
                  <a:srgbClr val="4A7C9C"/>
                </a:solidFill>
              </a:rPr>
              <a:t>1</a:t>
            </a:r>
            <a:pPr algn="l" indent="0" marL="0">
              <a:lnSpc>
                <a:spcPts val="900"/>
              </a:lnSpc>
              <a:buNone/>
            </a:pPr>
            <a:r>
              <a:rPr lang="en-US" sz="621" dirty="0">
                <a:solidFill>
                  <a:srgbClr val="4A7C9C"/>
                </a:solidFill>
              </a:rPr>
              <a:t> Strubell, E., Ganesh, A., &amp; McCallum, A. (2019). Energy and Policy Considerations for Deep Learning in NLP. </a:t>
            </a:r>
            <a:pPr algn="l" indent="0" marL="0">
              <a:lnSpc>
                <a:spcPts val="900"/>
              </a:lnSpc>
              <a:buNone/>
            </a:pPr>
            <a:r>
              <a:rPr lang="en-US" sz="621" i="1" dirty="0">
                <a:solidFill>
                  <a:srgbClr val="4A7C9C"/>
                </a:solidFill>
              </a:rPr>
              <a:t>Proceedings of the 57th Annual Meeting of the Association for Computational Linguistics</a:t>
            </a:r>
            <a:pPr algn="l" indent="0" marL="0">
              <a:lnSpc>
                <a:spcPts val="900"/>
              </a:lnSpc>
              <a:buNone/>
            </a:pPr>
            <a:r>
              <a:rPr lang="en-US" sz="621" dirty="0">
                <a:solidFill>
                  <a:srgbClr val="4A7C9C"/>
                </a:solidFill>
              </a:rPr>
              <a:t>, 3645-</a:t>
            </a:r>
            <a:pPr algn="l" indent="0" marL="0">
              <a:lnSpc>
                <a:spcPts val="900"/>
              </a:lnSpc>
              <a:buNone/>
            </a:pPr>
            <a:r>
              <a:rPr lang="en-US" sz="621" dirty="0">
                <a:solidFill>
                  <a:srgbClr val="4A7C9C"/>
                </a:solidFill>
              </a:rPr>
              <a:t>3650. [5,831+ citations]</a:t>
            </a:r>
            <a:endParaRPr lang="en-US" sz="463" dirty="0"/>
          </a:p>
        </p:txBody>
      </p:sp>
      <p:sp>
        <p:nvSpPr>
          <p:cNvPr id="22" name="Text 18"/>
          <p:cNvSpPr/>
          <p:nvPr/>
        </p:nvSpPr>
        <p:spPr>
          <a:xfrm>
            <a:off x="571500" y="5114730"/>
            <a:ext cx="8001000" cy="119993"/>
          </a:xfrm>
          <a:prstGeom prst="rect">
            <a:avLst/>
          </a:prstGeom>
          <a:noFill/>
          <a:ln/>
        </p:spPr>
        <p:txBody>
          <a:bodyPr wrap="none" lIns="0" tIns="0" rIns="0" bIns="0" rtlCol="0" anchor="t">
            <a:spAutoFit/>
          </a:bodyPr>
          <a:lstStyle/>
          <a:p>
            <a:pPr algn="l" indent="0" marL="0">
              <a:lnSpc>
                <a:spcPts val="900"/>
              </a:lnSpc>
              <a:buNone/>
            </a:pPr>
            <a:r>
              <a:rPr lang="en-US" sz="463" dirty="0">
                <a:solidFill>
                  <a:srgbClr val="4A7C9C"/>
                </a:solidFill>
              </a:rPr>
              <a:t>2</a:t>
            </a:r>
            <a:pPr algn="l" indent="0" marL="0">
              <a:lnSpc>
                <a:spcPts val="900"/>
              </a:lnSpc>
              <a:buNone/>
            </a:pPr>
            <a:r>
              <a:rPr lang="en-US" sz="621" dirty="0">
                <a:solidFill>
                  <a:srgbClr val="4A7C9C"/>
                </a:solidFill>
              </a:rPr>
              <a:t> de Vries, A. (2023). The growing energy footprint of artificial intelligence. </a:t>
            </a:r>
            <a:pPr algn="l" indent="0" marL="0">
              <a:lnSpc>
                <a:spcPts val="900"/>
              </a:lnSpc>
              <a:buNone/>
            </a:pPr>
            <a:r>
              <a:rPr lang="en-US" sz="621" i="1" dirty="0">
                <a:solidFill>
                  <a:srgbClr val="4A7C9C"/>
                </a:solidFill>
              </a:rPr>
              <a:t>Joule</a:t>
            </a:r>
            <a:pPr algn="l" indent="0" marL="0">
              <a:lnSpc>
                <a:spcPts val="900"/>
              </a:lnSpc>
              <a:buNone/>
            </a:pPr>
            <a:r>
              <a:rPr lang="en-US" sz="621" dirty="0">
                <a:solidFill>
                  <a:srgbClr val="4A7C9C"/>
                </a:solidFill>
              </a:rPr>
              <a:t>, 7(10), 2191-2194. [544+ citations]</a:t>
            </a:r>
            <a:endParaRPr lang="en-US" sz="463"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9144000" cy="6346357"/>
          </a:xfrm>
          <a:prstGeom prst="rect">
            <a:avLst/>
          </a:prstGeom>
        </p:spPr>
      </p:pic>
      <p:sp>
        <p:nvSpPr>
          <p:cNvPr id="3" name="Shape 0"/>
          <p:cNvSpPr/>
          <p:nvPr/>
        </p:nvSpPr>
        <p:spPr>
          <a:xfrm>
            <a:off x="571500" y="428625"/>
            <a:ext cx="8001000" cy="907256"/>
          </a:xfrm>
          <a:prstGeom prst="rect">
            <a:avLst/>
          </a:prstGeom>
          <a:solidFill>
            <a:srgbClr val="000000">
              <a:alpha val="0"/>
            </a:srgbClr>
          </a:solidFill>
          <a:ln/>
        </p:spPr>
      </p:sp>
      <p:sp>
        <p:nvSpPr>
          <p:cNvPr id="4" name="Shape 1"/>
          <p:cNvSpPr/>
          <p:nvPr/>
        </p:nvSpPr>
        <p:spPr>
          <a:xfrm>
            <a:off x="571500" y="1314450"/>
            <a:ext cx="8001000" cy="21431"/>
          </a:xfrm>
          <a:prstGeom prst="rect">
            <a:avLst/>
          </a:prstGeom>
          <a:solidFill>
            <a:srgbClr val="1A4D2E"/>
          </a:solidFill>
          <a:ln/>
        </p:spPr>
      </p:sp>
      <p:sp>
        <p:nvSpPr>
          <p:cNvPr id="5" name="Text 2"/>
          <p:cNvSpPr/>
          <p:nvPr/>
        </p:nvSpPr>
        <p:spPr>
          <a:xfrm>
            <a:off x="571500" y="428625"/>
            <a:ext cx="8001000" cy="907256"/>
          </a:xfrm>
          <a:prstGeom prst="rect">
            <a:avLst/>
          </a:prstGeom>
          <a:noFill/>
          <a:ln/>
        </p:spPr>
        <p:txBody>
          <a:bodyPr wrap="square" lIns="0" tIns="0" rIns="0" bIns="136017" rtlCol="0" anchor="t">
            <a:spAutoFit/>
          </a:bodyPr>
          <a:lstStyle/>
          <a:p>
            <a:pPr algn="l" indent="0" marL="0">
              <a:lnSpc>
                <a:spcPts val="3000"/>
              </a:lnSpc>
              <a:buNone/>
            </a:pPr>
            <a:r>
              <a:rPr lang="en-US" sz="1808" b="1" dirty="0">
                <a:solidFill>
                  <a:srgbClr val="1A4D2E"/>
                </a:solidFill>
              </a:rPr>
              <a:t>Data Centers Consume Billions of Gallons of Water Annually for Cooling</a:t>
            </a:r>
            <a:endParaRPr lang="en-US" sz="1808" dirty="0"/>
          </a:p>
        </p:txBody>
      </p:sp>
      <p:pic>
        <p:nvPicPr>
          <p:cNvPr id="6" name="Image 1" descr="preencoded.png">    </p:cNvPr>
          <p:cNvPicPr>
            <a:picLocks noChangeAspect="1"/>
          </p:cNvPicPr>
          <p:nvPr/>
        </p:nvPicPr>
        <p:blipFill>
          <a:blip r:embed="rId2"/>
          <a:stretch>
            <a:fillRect/>
          </a:stretch>
        </p:blipFill>
        <p:spPr>
          <a:xfrm>
            <a:off x="571500" y="2366423"/>
            <a:ext cx="3829050" cy="2155041"/>
          </a:xfrm>
          <a:prstGeom prst="rect">
            <a:avLst/>
          </a:prstGeom>
        </p:spPr>
      </p:pic>
      <p:sp>
        <p:nvSpPr>
          <p:cNvPr id="7" name="Text 3"/>
          <p:cNvSpPr/>
          <p:nvPr/>
        </p:nvSpPr>
        <p:spPr>
          <a:xfrm>
            <a:off x="571500" y="4692914"/>
            <a:ext cx="3829050" cy="437164"/>
          </a:xfrm>
          <a:prstGeom prst="rect">
            <a:avLst/>
          </a:prstGeom>
          <a:noFill/>
          <a:ln/>
        </p:spPr>
        <p:txBody>
          <a:bodyPr wrap="square" lIns="0" tIns="0" rIns="0" bIns="0" rtlCol="0" anchor="t">
            <a:spAutoFit/>
          </a:bodyPr>
          <a:lstStyle/>
          <a:p>
            <a:pPr algn="l" indent="0" marL="0">
              <a:lnSpc>
                <a:spcPts val="1700"/>
              </a:lnSpc>
              <a:buNone/>
            </a:pPr>
            <a:r>
              <a:rPr lang="en-US" sz="942" i="1" dirty="0">
                <a:solidFill>
                  <a:srgbClr val="4A7C9C"/>
                </a:solidFill>
              </a:rPr>
              <a:t>AI data centers are being built in water-stressed regions, exacerbating scarcity as climate change intensifies.</a:t>
            </a:r>
            <a:endParaRPr lang="en-US" sz="942" dirty="0"/>
          </a:p>
        </p:txBody>
      </p:sp>
      <p:sp>
        <p:nvSpPr>
          <p:cNvPr id="8" name="Text 4"/>
          <p:cNvSpPr/>
          <p:nvPr/>
        </p:nvSpPr>
        <p:spPr>
          <a:xfrm>
            <a:off x="4743450" y="1600200"/>
            <a:ext cx="3829050" cy="257175"/>
          </a:xfrm>
          <a:prstGeom prst="rect">
            <a:avLst/>
          </a:prstGeom>
          <a:noFill/>
          <a:ln/>
        </p:spPr>
        <p:txBody>
          <a:bodyPr wrap="none" lIns="0" tIns="0" rIns="0" bIns="0" rtlCol="0" anchor="t">
            <a:spAutoFit/>
          </a:bodyPr>
          <a:lstStyle/>
          <a:p>
            <a:pPr algn="l" indent="0" marL="0">
              <a:lnSpc>
                <a:spcPts val="2000"/>
              </a:lnSpc>
              <a:buNone/>
            </a:pPr>
            <a:r>
              <a:rPr lang="en-US" sz="1193" b="1" dirty="0">
                <a:solidFill>
                  <a:srgbClr val="1A4D2E"/>
                </a:solidFill>
              </a:rPr>
              <a:t>Scale of Water Consumption</a:t>
            </a:r>
            <a:endParaRPr lang="en-US" sz="1193" dirty="0"/>
          </a:p>
        </p:txBody>
      </p:sp>
      <p:sp>
        <p:nvSpPr>
          <p:cNvPr id="9" name="Text 5"/>
          <p:cNvSpPr/>
          <p:nvPr/>
        </p:nvSpPr>
        <p:spPr>
          <a:xfrm>
            <a:off x="4743450" y="2114550"/>
            <a:ext cx="3829050" cy="462893"/>
          </a:xfrm>
          <a:prstGeom prst="rect">
            <a:avLst/>
          </a:prstGeom>
          <a:noFill/>
          <a:ln/>
        </p:spPr>
        <p:txBody>
          <a:bodyPr wrap="square" lIns="0" tIns="0" rIns="0" bIns="0" rtlCol="0" anchor="t">
            <a:spAutoFit/>
          </a:bodyPr>
          <a:lstStyle/>
          <a:p>
            <a:pPr algn="l" indent="0" marL="0">
              <a:lnSpc>
                <a:spcPts val="1800"/>
              </a:lnSpc>
              <a:buNone/>
            </a:pPr>
            <a:r>
              <a:rPr lang="en-US" sz="885" b="1" dirty="0">
                <a:solidFill>
                  <a:srgbClr val="C1502E"/>
                </a:solidFill>
              </a:rPr>
              <a:t>Large data centers:</a:t>
            </a:r>
            <a:pPr algn="l" indent="0" marL="0">
              <a:lnSpc>
                <a:spcPts val="1800"/>
              </a:lnSpc>
              <a:buNone/>
            </a:pPr>
            <a:r>
              <a:rPr lang="en-US" sz="942" dirty="0">
                <a:solidFill>
                  <a:srgbClr val="2C3E50"/>
                </a:solidFill>
              </a:rPr>
              <a:t> Up to 5 million gallons per day (equivalent </a:t>
            </a:r>
            <a:pPr algn="l" indent="0" marL="0">
              <a:lnSpc>
                <a:spcPts val="1800"/>
              </a:lnSpc>
              <a:buNone/>
            </a:pPr>
            <a:r>
              <a:rPr lang="en-US" sz="942" dirty="0">
                <a:solidFill>
                  <a:srgbClr val="2C3E50"/>
                </a:solidFill>
              </a:rPr>
              <a:t>to a town of 10,000-50,000 people)</a:t>
            </a:r>
            <a:endParaRPr lang="en-US" sz="885" dirty="0"/>
          </a:p>
        </p:txBody>
      </p:sp>
      <p:sp>
        <p:nvSpPr>
          <p:cNvPr id="10" name="Text 6"/>
          <p:cNvSpPr/>
          <p:nvPr/>
        </p:nvSpPr>
        <p:spPr>
          <a:xfrm>
            <a:off x="4743450" y="2691743"/>
            <a:ext cx="3829050" cy="462893"/>
          </a:xfrm>
          <a:prstGeom prst="rect">
            <a:avLst/>
          </a:prstGeom>
          <a:noFill/>
          <a:ln/>
        </p:spPr>
        <p:txBody>
          <a:bodyPr wrap="square" lIns="0" tIns="0" rIns="0" bIns="0" rtlCol="0" anchor="t">
            <a:spAutoFit/>
          </a:bodyPr>
          <a:lstStyle/>
          <a:p>
            <a:pPr algn="l" indent="0" marL="0">
              <a:lnSpc>
                <a:spcPts val="1800"/>
              </a:lnSpc>
              <a:buNone/>
            </a:pPr>
            <a:r>
              <a:rPr lang="en-US" sz="885" b="1" dirty="0">
                <a:solidFill>
                  <a:srgbClr val="C1502E"/>
                </a:solidFill>
              </a:rPr>
              <a:t>Google Council Bluffs, Iowa (2024):</a:t>
            </a:r>
            <a:pPr algn="l" indent="0" marL="0">
              <a:lnSpc>
                <a:spcPts val="1800"/>
              </a:lnSpc>
              <a:buNone/>
            </a:pPr>
            <a:r>
              <a:rPr lang="en-US" sz="942" dirty="0">
                <a:solidFill>
                  <a:srgbClr val="2C3E50"/>
                </a:solidFill>
              </a:rPr>
              <a:t> 1 billion gallons </a:t>
            </a:r>
            <a:pPr algn="l" indent="0" marL="0">
              <a:lnSpc>
                <a:spcPts val="1800"/>
              </a:lnSpc>
              <a:buNone/>
            </a:pPr>
            <a:r>
              <a:rPr lang="en-US" sz="942" dirty="0">
                <a:solidFill>
                  <a:srgbClr val="2C3E50"/>
                </a:solidFill>
              </a:rPr>
              <a:t>consumed (3.7 million gallons/day)</a:t>
            </a:r>
            <a:endParaRPr lang="en-US" sz="885" dirty="0"/>
          </a:p>
        </p:txBody>
      </p:sp>
      <p:sp>
        <p:nvSpPr>
          <p:cNvPr id="11" name="Text 7"/>
          <p:cNvSpPr/>
          <p:nvPr/>
        </p:nvSpPr>
        <p:spPr>
          <a:xfrm>
            <a:off x="4743450" y="3268935"/>
            <a:ext cx="3829050" cy="462893"/>
          </a:xfrm>
          <a:prstGeom prst="rect">
            <a:avLst/>
          </a:prstGeom>
          <a:noFill/>
          <a:ln/>
        </p:spPr>
        <p:txBody>
          <a:bodyPr wrap="square" lIns="0" tIns="0" rIns="0" bIns="0" rtlCol="0" anchor="t">
            <a:spAutoFit/>
          </a:bodyPr>
          <a:lstStyle/>
          <a:p>
            <a:pPr algn="l" indent="0" marL="0">
              <a:lnSpc>
                <a:spcPts val="1800"/>
              </a:lnSpc>
              <a:buNone/>
            </a:pPr>
            <a:r>
              <a:rPr lang="en-US" sz="885" b="1" dirty="0">
                <a:solidFill>
                  <a:srgbClr val="C1502E"/>
                </a:solidFill>
              </a:rPr>
              <a:t>Google total (2023):</a:t>
            </a:r>
            <a:pPr algn="l" indent="0" marL="0">
              <a:lnSpc>
                <a:spcPts val="1800"/>
              </a:lnSpc>
              <a:buNone/>
            </a:pPr>
            <a:r>
              <a:rPr lang="en-US" sz="942" dirty="0">
                <a:solidFill>
                  <a:srgbClr val="2C3E50"/>
                </a:solidFill>
              </a:rPr>
              <a:t> Over 6 billion gallons across all data </a:t>
            </a:r>
            <a:pPr algn="l" indent="0" marL="0">
              <a:lnSpc>
                <a:spcPts val="1800"/>
              </a:lnSpc>
              <a:buNone/>
            </a:pPr>
            <a:r>
              <a:rPr lang="en-US" sz="942" dirty="0">
                <a:solidFill>
                  <a:srgbClr val="2C3E50"/>
                </a:solidFill>
              </a:rPr>
              <a:t>centers</a:t>
            </a:r>
            <a:endParaRPr lang="en-US" sz="885" dirty="0"/>
          </a:p>
        </p:txBody>
      </p:sp>
      <p:sp>
        <p:nvSpPr>
          <p:cNvPr id="12" name="Text 8"/>
          <p:cNvSpPr/>
          <p:nvPr/>
        </p:nvSpPr>
        <p:spPr>
          <a:xfrm>
            <a:off x="4743450" y="3846128"/>
            <a:ext cx="3829050" cy="231446"/>
          </a:xfrm>
          <a:prstGeom prst="rect">
            <a:avLst/>
          </a:prstGeom>
          <a:noFill/>
          <a:ln/>
        </p:spPr>
        <p:txBody>
          <a:bodyPr wrap="none" lIns="0" tIns="0" rIns="0" bIns="0" rtlCol="0" anchor="t">
            <a:spAutoFit/>
          </a:bodyPr>
          <a:lstStyle/>
          <a:p>
            <a:pPr algn="l" indent="0" marL="0">
              <a:lnSpc>
                <a:spcPts val="1800"/>
              </a:lnSpc>
              <a:buNone/>
            </a:pPr>
            <a:r>
              <a:rPr lang="en-US" sz="885" b="1" dirty="0">
                <a:solidFill>
                  <a:srgbClr val="C1502E"/>
                </a:solidFill>
              </a:rPr>
              <a:t>Phoenix data centers:</a:t>
            </a:r>
            <a:pPr algn="l" indent="0" marL="0">
              <a:lnSpc>
                <a:spcPts val="1800"/>
              </a:lnSpc>
              <a:buNone/>
            </a:pPr>
            <a:r>
              <a:rPr lang="en-US" sz="942" dirty="0">
                <a:solidFill>
                  <a:srgbClr val="2C3E50"/>
                </a:solidFill>
              </a:rPr>
              <a:t> 177 million gallons per day</a:t>
            </a:r>
            <a:endParaRPr lang="en-US" sz="885" dirty="0"/>
          </a:p>
        </p:txBody>
      </p:sp>
      <p:sp>
        <p:nvSpPr>
          <p:cNvPr id="13" name="Text 9"/>
          <p:cNvSpPr/>
          <p:nvPr/>
        </p:nvSpPr>
        <p:spPr>
          <a:xfrm>
            <a:off x="4743450" y="4191874"/>
            <a:ext cx="3829050" cy="462893"/>
          </a:xfrm>
          <a:prstGeom prst="rect">
            <a:avLst/>
          </a:prstGeom>
          <a:noFill/>
          <a:ln/>
        </p:spPr>
        <p:txBody>
          <a:bodyPr wrap="square" lIns="0" tIns="0" rIns="0" bIns="0" rtlCol="0" anchor="t">
            <a:spAutoFit/>
          </a:bodyPr>
          <a:lstStyle/>
          <a:p>
            <a:pPr algn="l" indent="0" marL="0">
              <a:lnSpc>
                <a:spcPts val="1800"/>
              </a:lnSpc>
              <a:buNone/>
            </a:pPr>
            <a:r>
              <a:rPr lang="en-US" sz="885" b="1" dirty="0">
                <a:solidFill>
                  <a:srgbClr val="C1502E"/>
                </a:solidFill>
              </a:rPr>
              <a:t>Global estimate:</a:t>
            </a:r>
            <a:pPr algn="l" indent="0" marL="0">
              <a:lnSpc>
                <a:spcPts val="1800"/>
              </a:lnSpc>
              <a:buNone/>
            </a:pPr>
            <a:r>
              <a:rPr lang="en-US" sz="942" dirty="0">
                <a:solidFill>
                  <a:srgbClr val="2C3E50"/>
                </a:solidFill>
              </a:rPr>
              <a:t> 560 billion liters annually, projected to rise to </a:t>
            </a:r>
            <a:pPr algn="l" indent="0" marL="0">
              <a:lnSpc>
                <a:spcPts val="1800"/>
              </a:lnSpc>
              <a:buNone/>
            </a:pPr>
            <a:r>
              <a:rPr lang="en-US" sz="942" dirty="0">
                <a:solidFill>
                  <a:srgbClr val="2C3E50"/>
                </a:solidFill>
              </a:rPr>
              <a:t>1,200 billion liters</a:t>
            </a:r>
            <a:endParaRPr lang="en-US" sz="885" dirty="0"/>
          </a:p>
        </p:txBody>
      </p:sp>
      <p:sp>
        <p:nvSpPr>
          <p:cNvPr id="14" name="Text 10"/>
          <p:cNvSpPr/>
          <p:nvPr/>
        </p:nvSpPr>
        <p:spPr>
          <a:xfrm>
            <a:off x="4743450" y="5240555"/>
            <a:ext cx="3829050" cy="655746"/>
          </a:xfrm>
          <a:prstGeom prst="rect">
            <a:avLst/>
          </a:prstGeom>
          <a:noFill/>
          <a:ln/>
        </p:spPr>
        <p:txBody>
          <a:bodyPr wrap="square" lIns="0" tIns="0" rIns="0" bIns="0" rtlCol="0" anchor="t">
            <a:spAutoFit/>
          </a:bodyPr>
          <a:lstStyle/>
          <a:p>
            <a:pPr algn="l" indent="0" marL="0">
              <a:lnSpc>
                <a:spcPts val="1700"/>
              </a:lnSpc>
              <a:buNone/>
            </a:pPr>
            <a:r>
              <a:rPr lang="en-US" sz="885" b="1" dirty="0">
                <a:solidFill>
                  <a:srgbClr val="4A7C9C"/>
                </a:solidFill>
              </a:rPr>
              <a:t>These numbers represent an unprecedented environmental burden. But why does AI require so much water, and what are the long-term consequences?</a:t>
            </a:r>
            <a:endParaRPr lang="en-US" sz="885"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9144000" cy="5983337"/>
          </a:xfrm>
          <a:prstGeom prst="rect">
            <a:avLst/>
          </a:prstGeom>
        </p:spPr>
      </p:pic>
      <p:sp>
        <p:nvSpPr>
          <p:cNvPr id="3" name="Shape 0"/>
          <p:cNvSpPr/>
          <p:nvPr/>
        </p:nvSpPr>
        <p:spPr>
          <a:xfrm>
            <a:off x="571500" y="250031"/>
            <a:ext cx="8001000" cy="507206"/>
          </a:xfrm>
          <a:prstGeom prst="rect">
            <a:avLst/>
          </a:prstGeom>
          <a:solidFill>
            <a:srgbClr val="000000">
              <a:alpha val="0"/>
            </a:srgbClr>
          </a:solidFill>
          <a:ln/>
        </p:spPr>
      </p:sp>
      <p:sp>
        <p:nvSpPr>
          <p:cNvPr id="4" name="Shape 1"/>
          <p:cNvSpPr/>
          <p:nvPr/>
        </p:nvSpPr>
        <p:spPr>
          <a:xfrm>
            <a:off x="571500" y="735806"/>
            <a:ext cx="8001000" cy="21431"/>
          </a:xfrm>
          <a:prstGeom prst="rect">
            <a:avLst/>
          </a:prstGeom>
          <a:solidFill>
            <a:srgbClr val="1A4D2E"/>
          </a:solidFill>
          <a:ln/>
        </p:spPr>
      </p:sp>
      <p:sp>
        <p:nvSpPr>
          <p:cNvPr id="5" name="Text 2"/>
          <p:cNvSpPr/>
          <p:nvPr/>
        </p:nvSpPr>
        <p:spPr>
          <a:xfrm>
            <a:off x="571500" y="250031"/>
            <a:ext cx="8001000" cy="507206"/>
          </a:xfrm>
          <a:prstGeom prst="rect">
            <a:avLst/>
          </a:prstGeom>
          <a:noFill/>
          <a:ln/>
        </p:spPr>
        <p:txBody>
          <a:bodyPr wrap="none" lIns="0" tIns="0" rIns="0" bIns="119126" rtlCol="0" anchor="t">
            <a:spAutoFit/>
          </a:bodyPr>
          <a:lstStyle/>
          <a:p>
            <a:pPr algn="l" indent="0" marL="0">
              <a:lnSpc>
                <a:spcPts val="3000"/>
              </a:lnSpc>
              <a:buNone/>
            </a:pPr>
            <a:r>
              <a:rPr lang="en-US" sz="1808" b="1" dirty="0">
                <a:solidFill>
                  <a:srgbClr val="1A4D2E"/>
                </a:solidFill>
              </a:rPr>
              <a:t>Water Consumption Impact—Why This Matters</a:t>
            </a:r>
            <a:endParaRPr lang="en-US" sz="1808" dirty="0"/>
          </a:p>
        </p:txBody>
      </p:sp>
      <p:sp>
        <p:nvSpPr>
          <p:cNvPr id="6" name="Text 3"/>
          <p:cNvSpPr/>
          <p:nvPr/>
        </p:nvSpPr>
        <p:spPr>
          <a:xfrm>
            <a:off x="571500" y="864394"/>
            <a:ext cx="8001000" cy="257175"/>
          </a:xfrm>
          <a:prstGeom prst="rect">
            <a:avLst/>
          </a:prstGeom>
          <a:noFill/>
          <a:ln/>
        </p:spPr>
        <p:txBody>
          <a:bodyPr wrap="none" lIns="0" tIns="0" rIns="0" bIns="0" rtlCol="0" anchor="t">
            <a:spAutoFit/>
          </a:bodyPr>
          <a:lstStyle/>
          <a:p>
            <a:pPr algn="l" indent="0" marL="0">
              <a:lnSpc>
                <a:spcPts val="2000"/>
              </a:lnSpc>
              <a:buNone/>
            </a:pPr>
            <a:r>
              <a:rPr lang="en-US" sz="1193" b="1" dirty="0">
                <a:solidFill>
                  <a:srgbClr val="1A4D2E"/>
                </a:solidFill>
              </a:rPr>
              <a:t>Why Water Matters</a:t>
            </a:r>
            <a:endParaRPr lang="en-US" sz="1193" dirty="0"/>
          </a:p>
        </p:txBody>
      </p:sp>
      <p:sp>
        <p:nvSpPr>
          <p:cNvPr id="7" name="Text 4"/>
          <p:cNvSpPr/>
          <p:nvPr/>
        </p:nvSpPr>
        <p:spPr>
          <a:xfrm>
            <a:off x="571500" y="1193006"/>
            <a:ext cx="8001000" cy="411435"/>
          </a:xfrm>
          <a:prstGeom prst="rect">
            <a:avLst/>
          </a:prstGeom>
          <a:noFill/>
          <a:ln/>
        </p:spPr>
        <p:txBody>
          <a:bodyPr wrap="square" lIns="0" tIns="0" rIns="0" bIns="0" rtlCol="0" anchor="t">
            <a:spAutoFit/>
          </a:bodyPr>
          <a:lstStyle/>
          <a:p>
            <a:pPr algn="l" indent="0" marL="0">
              <a:lnSpc>
                <a:spcPts val="1600"/>
              </a:lnSpc>
              <a:buNone/>
            </a:pPr>
            <a:r>
              <a:rPr lang="en-US" sz="885" b="1" dirty="0">
                <a:solidFill>
                  <a:srgbClr val="C1502E"/>
                </a:solidFill>
              </a:rPr>
              <a:t>Cooling requirements:</a:t>
            </a:r>
            <a:pPr algn="l" indent="0" marL="0">
              <a:lnSpc>
                <a:spcPts val="1600"/>
              </a:lnSpc>
              <a:buNone/>
            </a:pPr>
            <a:r>
              <a:rPr lang="en-US" sz="942" dirty="0">
                <a:solidFill>
                  <a:srgbClr val="2C3E50"/>
                </a:solidFill>
              </a:rPr>
              <a:t> Data centers use water to cool the massive heat generated by GPUs running 24/7. These systems cannot </a:t>
            </a:r>
            <a:pPr algn="l" indent="0" marL="0">
              <a:lnSpc>
                <a:spcPts val="1600"/>
              </a:lnSpc>
              <a:buNone/>
            </a:pPr>
            <a:r>
              <a:rPr lang="en-US" sz="942" dirty="0">
                <a:solidFill>
                  <a:srgbClr val="2C3E50"/>
                </a:solidFill>
              </a:rPr>
              <a:t>function without continuous cooling.</a:t>
            </a:r>
            <a:endParaRPr lang="en-US" sz="885" dirty="0"/>
          </a:p>
        </p:txBody>
      </p:sp>
      <p:sp>
        <p:nvSpPr>
          <p:cNvPr id="8" name="Text 5"/>
          <p:cNvSpPr/>
          <p:nvPr/>
        </p:nvSpPr>
        <p:spPr>
          <a:xfrm>
            <a:off x="571500" y="1661592"/>
            <a:ext cx="8001000" cy="411435"/>
          </a:xfrm>
          <a:prstGeom prst="rect">
            <a:avLst/>
          </a:prstGeom>
          <a:noFill/>
          <a:ln/>
        </p:spPr>
        <p:txBody>
          <a:bodyPr wrap="square" lIns="0" tIns="0" rIns="0" bIns="0" rtlCol="0" anchor="t">
            <a:spAutoFit/>
          </a:bodyPr>
          <a:lstStyle/>
          <a:p>
            <a:pPr algn="l" indent="0" marL="0">
              <a:lnSpc>
                <a:spcPts val="1600"/>
              </a:lnSpc>
              <a:buNone/>
            </a:pPr>
            <a:r>
              <a:rPr lang="en-US" sz="885" b="1" dirty="0">
                <a:solidFill>
                  <a:srgbClr val="C1502E"/>
                </a:solidFill>
              </a:rPr>
              <a:t>Potable water consumption:</a:t>
            </a:r>
            <a:pPr algn="l" indent="0" marL="0">
              <a:lnSpc>
                <a:spcPts val="1600"/>
              </a:lnSpc>
              <a:buNone/>
            </a:pPr>
            <a:r>
              <a:rPr lang="en-US" sz="942" dirty="0">
                <a:solidFill>
                  <a:srgbClr val="2C3E50"/>
                </a:solidFill>
              </a:rPr>
              <a:t> Much of this water is potable (drinkable) water, not recycled water. This diverts clean water from </a:t>
            </a:r>
            <a:pPr algn="l" indent="0" marL="0">
              <a:lnSpc>
                <a:spcPts val="1600"/>
              </a:lnSpc>
              <a:buNone/>
            </a:pPr>
            <a:r>
              <a:rPr lang="en-US" sz="942" dirty="0">
                <a:solidFill>
                  <a:srgbClr val="2C3E50"/>
                </a:solidFill>
              </a:rPr>
              <a:t>human consumption and agricultural use.</a:t>
            </a:r>
            <a:endParaRPr lang="en-US" sz="885" dirty="0"/>
          </a:p>
        </p:txBody>
      </p:sp>
      <p:sp>
        <p:nvSpPr>
          <p:cNvPr id="9" name="Text 6"/>
          <p:cNvSpPr/>
          <p:nvPr/>
        </p:nvSpPr>
        <p:spPr>
          <a:xfrm>
            <a:off x="571500" y="2101602"/>
            <a:ext cx="8001000" cy="411435"/>
          </a:xfrm>
          <a:prstGeom prst="rect">
            <a:avLst/>
          </a:prstGeom>
          <a:noFill/>
          <a:ln/>
        </p:spPr>
        <p:txBody>
          <a:bodyPr wrap="square" lIns="0" tIns="0" rIns="0" bIns="0" rtlCol="0" anchor="t">
            <a:spAutoFit/>
          </a:bodyPr>
          <a:lstStyle/>
          <a:p>
            <a:pPr algn="l" indent="0" marL="0">
              <a:lnSpc>
                <a:spcPts val="1600"/>
              </a:lnSpc>
              <a:buNone/>
            </a:pPr>
            <a:r>
              <a:rPr lang="en-US" sz="885" b="1" dirty="0">
                <a:solidFill>
                  <a:srgbClr val="C1502E"/>
                </a:solidFill>
              </a:rPr>
              <a:t>Water-stressed regions:</a:t>
            </a:r>
            <a:pPr algn="l" indent="0" marL="0">
              <a:lnSpc>
                <a:spcPts val="1600"/>
              </a:lnSpc>
              <a:buNone/>
            </a:pPr>
            <a:r>
              <a:rPr lang="en-US" sz="942" dirty="0">
                <a:solidFill>
                  <a:srgbClr val="2C3E50"/>
                </a:solidFill>
              </a:rPr>
              <a:t> AI data centers are being built in water-stressed regions where water scarcity is already a critical issue, </a:t>
            </a:r>
            <a:pPr algn="l" indent="0" marL="0">
              <a:lnSpc>
                <a:spcPts val="1600"/>
              </a:lnSpc>
              <a:buNone/>
            </a:pPr>
            <a:r>
              <a:rPr lang="en-US" sz="942" dirty="0">
                <a:solidFill>
                  <a:srgbClr val="2C3E50"/>
                </a:solidFill>
              </a:rPr>
              <a:t>exacerbating local water crises.</a:t>
            </a:r>
            <a:endParaRPr lang="en-US" sz="885" dirty="0"/>
          </a:p>
        </p:txBody>
      </p:sp>
      <p:sp>
        <p:nvSpPr>
          <p:cNvPr id="10" name="Text 7"/>
          <p:cNvSpPr/>
          <p:nvPr/>
        </p:nvSpPr>
        <p:spPr>
          <a:xfrm>
            <a:off x="571500" y="2541612"/>
            <a:ext cx="8001000" cy="411435"/>
          </a:xfrm>
          <a:prstGeom prst="rect">
            <a:avLst/>
          </a:prstGeom>
          <a:noFill/>
          <a:ln/>
        </p:spPr>
        <p:txBody>
          <a:bodyPr wrap="square" lIns="0" tIns="0" rIns="0" bIns="0" rtlCol="0" anchor="t">
            <a:spAutoFit/>
          </a:bodyPr>
          <a:lstStyle/>
          <a:p>
            <a:pPr algn="l" indent="0" marL="0">
              <a:lnSpc>
                <a:spcPts val="1600"/>
              </a:lnSpc>
              <a:buNone/>
            </a:pPr>
            <a:r>
              <a:rPr lang="en-US" sz="885" b="1" dirty="0">
                <a:solidFill>
                  <a:srgbClr val="C1502E"/>
                </a:solidFill>
              </a:rPr>
              <a:t>Climate change acceleration:</a:t>
            </a:r>
            <a:pPr algn="l" indent="0" marL="0">
              <a:lnSpc>
                <a:spcPts val="1600"/>
              </a:lnSpc>
              <a:buNone/>
            </a:pPr>
            <a:r>
              <a:rPr lang="en-US" sz="942" dirty="0">
                <a:solidFill>
                  <a:srgbClr val="2C3E50"/>
                </a:solidFill>
              </a:rPr>
              <a:t> Climate change is making water scarcity worse globally, yet AI demand is accelerating, creating a </a:t>
            </a:r>
            <a:pPr algn="l" indent="0" marL="0">
              <a:lnSpc>
                <a:spcPts val="1600"/>
              </a:lnSpc>
              <a:buNone/>
            </a:pPr>
            <a:r>
              <a:rPr lang="en-US" sz="942" dirty="0">
                <a:solidFill>
                  <a:srgbClr val="2C3E50"/>
                </a:solidFill>
              </a:rPr>
              <a:t>collision course between technological growth and environmental sustainability.</a:t>
            </a:r>
            <a:endParaRPr lang="en-US" sz="885" dirty="0"/>
          </a:p>
        </p:txBody>
      </p:sp>
      <p:sp>
        <p:nvSpPr>
          <p:cNvPr id="11" name="Shape 8"/>
          <p:cNvSpPr/>
          <p:nvPr/>
        </p:nvSpPr>
        <p:spPr>
          <a:xfrm>
            <a:off x="571500" y="3053060"/>
            <a:ext cx="8001000" cy="1645853"/>
          </a:xfrm>
          <a:prstGeom prst="rect">
            <a:avLst/>
          </a:prstGeom>
          <a:solidFill>
            <a:srgbClr val="F8F9FA"/>
          </a:solidFill>
          <a:ln/>
        </p:spPr>
      </p:sp>
      <p:sp>
        <p:nvSpPr>
          <p:cNvPr id="12" name="Shape 9"/>
          <p:cNvSpPr/>
          <p:nvPr/>
        </p:nvSpPr>
        <p:spPr>
          <a:xfrm>
            <a:off x="571500" y="3053060"/>
            <a:ext cx="42863" cy="1645853"/>
          </a:xfrm>
          <a:prstGeom prst="rect">
            <a:avLst/>
          </a:prstGeom>
          <a:solidFill>
            <a:srgbClr val="C1502E"/>
          </a:solidFill>
          <a:ln/>
        </p:spPr>
      </p:sp>
      <p:sp>
        <p:nvSpPr>
          <p:cNvPr id="13" name="Text 10"/>
          <p:cNvSpPr/>
          <p:nvPr/>
        </p:nvSpPr>
        <p:spPr>
          <a:xfrm>
            <a:off x="685800" y="3153073"/>
            <a:ext cx="7772400" cy="257175"/>
          </a:xfrm>
          <a:prstGeom prst="rect">
            <a:avLst/>
          </a:prstGeom>
          <a:noFill/>
          <a:ln/>
        </p:spPr>
        <p:txBody>
          <a:bodyPr wrap="none" lIns="0" tIns="0" rIns="0" bIns="0" rtlCol="0" anchor="t">
            <a:spAutoFit/>
          </a:bodyPr>
          <a:lstStyle/>
          <a:p>
            <a:pPr algn="l" indent="0" marL="0">
              <a:lnSpc>
                <a:spcPts val="2000"/>
              </a:lnSpc>
              <a:buNone/>
            </a:pPr>
            <a:r>
              <a:rPr lang="en-US" sz="1193" b="1" dirty="0">
                <a:solidFill>
                  <a:srgbClr val="1A4D2E"/>
                </a:solidFill>
              </a:rPr>
              <a:t>Future Projections</a:t>
            </a:r>
            <a:endParaRPr lang="en-US" sz="1193" dirty="0"/>
          </a:p>
        </p:txBody>
      </p:sp>
      <p:sp>
        <p:nvSpPr>
          <p:cNvPr id="14" name="Text 11"/>
          <p:cNvSpPr/>
          <p:nvPr/>
        </p:nvSpPr>
        <p:spPr>
          <a:xfrm>
            <a:off x="685800" y="3467398"/>
            <a:ext cx="7772400" cy="457200"/>
          </a:xfrm>
          <a:prstGeom prst="rect">
            <a:avLst/>
          </a:prstGeom>
          <a:noFill/>
          <a:ln/>
        </p:spPr>
        <p:txBody>
          <a:bodyPr wrap="square" lIns="0" tIns="0" rIns="0" bIns="0" rtlCol="0" anchor="t">
            <a:spAutoFit/>
          </a:bodyPr>
          <a:lstStyle/>
          <a:p>
            <a:pPr algn="l" indent="0" marL="0">
              <a:lnSpc>
                <a:spcPts val="1800"/>
              </a:lnSpc>
              <a:buNone/>
            </a:pPr>
            <a:r>
              <a:rPr lang="en-US" sz="987" b="1" dirty="0">
                <a:solidFill>
                  <a:srgbClr val="C1502E"/>
                </a:solidFill>
              </a:rPr>
              <a:t>Cornell study (2025): AI data centers could drain 731-1,125 million cubic meters per year—equal to the annual household water usage of 6-10 million people.</a:t>
            </a:r>
            <a:endParaRPr lang="en-US" sz="987" dirty="0"/>
          </a:p>
        </p:txBody>
      </p:sp>
      <p:sp>
        <p:nvSpPr>
          <p:cNvPr id="15" name="Text 12"/>
          <p:cNvSpPr/>
          <p:nvPr/>
        </p:nvSpPr>
        <p:spPr>
          <a:xfrm>
            <a:off x="685800" y="3981748"/>
            <a:ext cx="7772400" cy="617153"/>
          </a:xfrm>
          <a:prstGeom prst="rect">
            <a:avLst/>
          </a:prstGeom>
          <a:noFill/>
          <a:ln/>
        </p:spPr>
        <p:txBody>
          <a:bodyPr wrap="square" lIns="0" tIns="0" rIns="0" bIns="0" rtlCol="0" anchor="t">
            <a:spAutoFit/>
          </a:bodyPr>
          <a:lstStyle/>
          <a:p>
            <a:pPr algn="l" indent="0" marL="0">
              <a:lnSpc>
                <a:spcPts val="1600"/>
              </a:lnSpc>
              <a:buNone/>
            </a:pPr>
            <a:r>
              <a:rPr lang="en-US" sz="942" dirty="0">
                <a:solidFill>
                  <a:srgbClr val="2C3E50"/>
                </a:solidFill>
              </a:rPr>
              <a:t>This projection represents a staggering increase in water consumption at a time when global water resources are under unprecedented stress. The scale of this demand raises urgent questions about the sustainability of current AI infrastructure expansion.</a:t>
            </a:r>
            <a:endParaRPr lang="en-US" sz="942" dirty="0"/>
          </a:p>
        </p:txBody>
      </p:sp>
      <p:sp>
        <p:nvSpPr>
          <p:cNvPr id="16" name="Text 13"/>
          <p:cNvSpPr/>
          <p:nvPr/>
        </p:nvSpPr>
        <p:spPr>
          <a:xfrm>
            <a:off x="571500" y="4798926"/>
            <a:ext cx="8001000" cy="434318"/>
          </a:xfrm>
          <a:prstGeom prst="rect">
            <a:avLst/>
          </a:prstGeom>
          <a:noFill/>
          <a:ln/>
        </p:spPr>
        <p:txBody>
          <a:bodyPr wrap="square" lIns="0" tIns="0" rIns="0" bIns="0" rtlCol="0" anchor="t">
            <a:spAutoFit/>
          </a:bodyPr>
          <a:lstStyle/>
          <a:p>
            <a:pPr algn="l" indent="0" marL="0">
              <a:lnSpc>
                <a:spcPts val="1700"/>
              </a:lnSpc>
              <a:buNone/>
            </a:pPr>
            <a:r>
              <a:rPr lang="en-US" sz="936" b="1" dirty="0">
                <a:solidFill>
                  <a:srgbClr val="1A4D2E"/>
                </a:solidFill>
              </a:rPr>
              <a:t>The environmental cost of AI extends far beyond energy consumption. Water scarcity is a growing global crisis, and AI infrastructure is accelerating it.</a:t>
            </a:r>
            <a:endParaRPr lang="en-US" sz="936" dirty="0"/>
          </a:p>
        </p:txBody>
      </p:sp>
      <p:sp>
        <p:nvSpPr>
          <p:cNvPr id="17" name="Text 14"/>
          <p:cNvSpPr/>
          <p:nvPr/>
        </p:nvSpPr>
        <p:spPr>
          <a:xfrm>
            <a:off x="571500" y="5404693"/>
            <a:ext cx="8001000" cy="139303"/>
          </a:xfrm>
          <a:prstGeom prst="rect">
            <a:avLst/>
          </a:prstGeom>
          <a:noFill/>
          <a:ln/>
        </p:spPr>
        <p:txBody>
          <a:bodyPr wrap="none" lIns="0" tIns="0" rIns="0" bIns="0" rtlCol="0" anchor="t">
            <a:spAutoFit/>
          </a:bodyPr>
          <a:lstStyle/>
          <a:p>
            <a:pPr algn="l" indent="0" marL="0">
              <a:lnSpc>
                <a:spcPts val="1100"/>
              </a:lnSpc>
              <a:buNone/>
            </a:pPr>
            <a:r>
              <a:rPr lang="en-US" sz="503" dirty="0">
                <a:solidFill>
                  <a:srgbClr val="4A7C9C"/>
                </a:solidFill>
              </a:rPr>
              <a:t>1</a:t>
            </a:r>
            <a:pPr algn="l" indent="0" marL="0">
              <a:lnSpc>
                <a:spcPts val="1100"/>
              </a:lnSpc>
              <a:buNone/>
            </a:pPr>
            <a:r>
              <a:rPr lang="en-US" sz="674" dirty="0">
                <a:solidFill>
                  <a:srgbClr val="4A7C9C"/>
                </a:solidFill>
              </a:rPr>
              <a:t> EESI (2025). Data Centers and Water Consumption.</a:t>
            </a:r>
            <a:endParaRPr lang="en-US" sz="503" dirty="0"/>
          </a:p>
        </p:txBody>
      </p:sp>
      <p:sp>
        <p:nvSpPr>
          <p:cNvPr id="18" name="Text 15"/>
          <p:cNvSpPr/>
          <p:nvPr/>
        </p:nvSpPr>
        <p:spPr>
          <a:xfrm>
            <a:off x="571500" y="5572571"/>
            <a:ext cx="8001000" cy="139303"/>
          </a:xfrm>
          <a:prstGeom prst="rect">
            <a:avLst/>
          </a:prstGeom>
          <a:noFill/>
          <a:ln/>
        </p:spPr>
        <p:txBody>
          <a:bodyPr wrap="none" lIns="0" tIns="0" rIns="0" bIns="0" rtlCol="0" anchor="t">
            <a:spAutoFit/>
          </a:bodyPr>
          <a:lstStyle/>
          <a:p>
            <a:pPr algn="l" indent="0" marL="0">
              <a:lnSpc>
                <a:spcPts val="1100"/>
              </a:lnSpc>
              <a:buNone/>
            </a:pPr>
            <a:r>
              <a:rPr lang="en-US" sz="503" dirty="0">
                <a:solidFill>
                  <a:srgbClr val="4A7C9C"/>
                </a:solidFill>
              </a:rPr>
              <a:t>2</a:t>
            </a:r>
            <a:pPr algn="l" indent="0" marL="0">
              <a:lnSpc>
                <a:spcPts val="1100"/>
              </a:lnSpc>
              <a:buNone/>
            </a:pPr>
            <a:r>
              <a:rPr lang="en-US" sz="674" dirty="0">
                <a:solidFill>
                  <a:srgbClr val="4A7C9C"/>
                </a:solidFill>
              </a:rPr>
              <a:t> Mytton, D. (2021). Data centre water consumption. </a:t>
            </a:r>
            <a:pPr algn="l" indent="0" marL="0">
              <a:lnSpc>
                <a:spcPts val="1100"/>
              </a:lnSpc>
              <a:buNone/>
            </a:pPr>
            <a:r>
              <a:rPr lang="en-US" sz="674" i="1" dirty="0">
                <a:solidFill>
                  <a:srgbClr val="4A7C9C"/>
                </a:solidFill>
              </a:rPr>
              <a:t>npj Clean Water</a:t>
            </a:r>
            <a:pPr algn="l" indent="0" marL="0">
              <a:lnSpc>
                <a:spcPts val="1100"/>
              </a:lnSpc>
              <a:buNone/>
            </a:pPr>
            <a:r>
              <a:rPr lang="en-US" sz="674" dirty="0">
                <a:solidFill>
                  <a:srgbClr val="4A7C9C"/>
                </a:solidFill>
              </a:rPr>
              <a:t>, 4(1). [194 citations]</a:t>
            </a:r>
            <a:endParaRPr lang="en-US" sz="503"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33</Slides>
  <Notes>33</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33</vt:i4>
      </vt:variant>
    </vt:vector>
  </HeadingPairs>
  <TitlesOfParts>
    <vt:vector size="36"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2025-11-12T05:45:47Z</dcterms:created>
  <dcterms:modified xsi:type="dcterms:W3CDTF">2025-11-12T05:45:47Z</dcterms:modified>
</cp:coreProperties>
</file>